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43"/>
  </p:handoutMasterIdLst>
  <p:sldIdLst>
    <p:sldId id="256" r:id="rId2"/>
    <p:sldId id="257" r:id="rId3"/>
    <p:sldId id="277" r:id="rId4"/>
    <p:sldId id="279" r:id="rId5"/>
    <p:sldId id="258" r:id="rId6"/>
    <p:sldId id="259" r:id="rId7"/>
    <p:sldId id="260" r:id="rId8"/>
    <p:sldId id="287" r:id="rId9"/>
    <p:sldId id="289" r:id="rId10"/>
    <p:sldId id="288" r:id="rId11"/>
    <p:sldId id="290" r:id="rId12"/>
    <p:sldId id="291" r:id="rId13"/>
    <p:sldId id="261" r:id="rId14"/>
    <p:sldId id="262" r:id="rId15"/>
    <p:sldId id="263" r:id="rId16"/>
    <p:sldId id="265" r:id="rId17"/>
    <p:sldId id="267" r:id="rId18"/>
    <p:sldId id="268" r:id="rId19"/>
    <p:sldId id="269" r:id="rId20"/>
    <p:sldId id="292" r:id="rId21"/>
    <p:sldId id="270" r:id="rId22"/>
    <p:sldId id="271" r:id="rId23"/>
    <p:sldId id="281" r:id="rId24"/>
    <p:sldId id="296" r:id="rId25"/>
    <p:sldId id="294" r:id="rId26"/>
    <p:sldId id="293" r:id="rId27"/>
    <p:sldId id="295" r:id="rId28"/>
    <p:sldId id="275" r:id="rId29"/>
    <p:sldId id="276" r:id="rId30"/>
    <p:sldId id="273" r:id="rId31"/>
    <p:sldId id="274" r:id="rId32"/>
    <p:sldId id="272" r:id="rId33"/>
    <p:sldId id="297" r:id="rId34"/>
    <p:sldId id="300" r:id="rId35"/>
    <p:sldId id="299" r:id="rId36"/>
    <p:sldId id="282" r:id="rId37"/>
    <p:sldId id="283" r:id="rId38"/>
    <p:sldId id="284" r:id="rId39"/>
    <p:sldId id="298" r:id="rId40"/>
    <p:sldId id="286" r:id="rId41"/>
    <p:sldId id="285"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C57D641-B0A9-4F82-B90C-1FA44A5C15AF}" type="datetimeFigureOut">
              <a:rPr lang="en-US" smtClean="0"/>
              <a:t>9/28/2017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A175569-C20A-47D4-A70C-4E656F135D1B}" type="slidenum">
              <a:rPr lang="en-US" smtClean="0"/>
              <a:t>‹#›</a:t>
            </a:fld>
            <a:endParaRPr lang="en-US"/>
          </a:p>
        </p:txBody>
      </p:sp>
    </p:spTree>
    <p:extLst>
      <p:ext uri="{BB962C8B-B14F-4D97-AF65-F5344CB8AC3E}">
        <p14:creationId xmlns:p14="http://schemas.microsoft.com/office/powerpoint/2010/main" val="32379501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AC7F70-F06E-4ABD-82B5-1F96E4F81830}"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0E272-F5F8-4F1C-8C45-AC7AB3F3534A}" type="slidenum">
              <a:rPr lang="en-US" smtClean="0"/>
              <a:t>‹#›</a:t>
            </a:fld>
            <a:endParaRPr lang="en-US"/>
          </a:p>
        </p:txBody>
      </p:sp>
    </p:spTree>
    <p:extLst>
      <p:ext uri="{BB962C8B-B14F-4D97-AF65-F5344CB8AC3E}">
        <p14:creationId xmlns:p14="http://schemas.microsoft.com/office/powerpoint/2010/main" val="925523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AC7F70-F06E-4ABD-82B5-1F96E4F81830}"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0E272-F5F8-4F1C-8C45-AC7AB3F3534A}" type="slidenum">
              <a:rPr lang="en-US" smtClean="0"/>
              <a:t>‹#›</a:t>
            </a:fld>
            <a:endParaRPr lang="en-US"/>
          </a:p>
        </p:txBody>
      </p:sp>
    </p:spTree>
    <p:extLst>
      <p:ext uri="{BB962C8B-B14F-4D97-AF65-F5344CB8AC3E}">
        <p14:creationId xmlns:p14="http://schemas.microsoft.com/office/powerpoint/2010/main" val="243567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AC7F70-F06E-4ABD-82B5-1F96E4F81830}"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0E272-F5F8-4F1C-8C45-AC7AB3F3534A}" type="slidenum">
              <a:rPr lang="en-US" smtClean="0"/>
              <a:t>‹#›</a:t>
            </a:fld>
            <a:endParaRPr lang="en-US"/>
          </a:p>
        </p:txBody>
      </p:sp>
    </p:spTree>
    <p:extLst>
      <p:ext uri="{BB962C8B-B14F-4D97-AF65-F5344CB8AC3E}">
        <p14:creationId xmlns:p14="http://schemas.microsoft.com/office/powerpoint/2010/main" val="726172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AC7F70-F06E-4ABD-82B5-1F96E4F81830}"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0E272-F5F8-4F1C-8C45-AC7AB3F3534A}"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51843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AC7F70-F06E-4ABD-82B5-1F96E4F81830}"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0E272-F5F8-4F1C-8C45-AC7AB3F3534A}" type="slidenum">
              <a:rPr lang="en-US" smtClean="0"/>
              <a:t>‹#›</a:t>
            </a:fld>
            <a:endParaRPr lang="en-US"/>
          </a:p>
        </p:txBody>
      </p:sp>
    </p:spTree>
    <p:extLst>
      <p:ext uri="{BB962C8B-B14F-4D97-AF65-F5344CB8AC3E}">
        <p14:creationId xmlns:p14="http://schemas.microsoft.com/office/powerpoint/2010/main" val="1601226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0AC7F70-F06E-4ABD-82B5-1F96E4F81830}" type="datetimeFigureOut">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0E272-F5F8-4F1C-8C45-AC7AB3F3534A}" type="slidenum">
              <a:rPr lang="en-US" smtClean="0"/>
              <a:t>‹#›</a:t>
            </a:fld>
            <a:endParaRPr lang="en-US"/>
          </a:p>
        </p:txBody>
      </p:sp>
    </p:spTree>
    <p:extLst>
      <p:ext uri="{BB962C8B-B14F-4D97-AF65-F5344CB8AC3E}">
        <p14:creationId xmlns:p14="http://schemas.microsoft.com/office/powerpoint/2010/main" val="660669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0AC7F70-F06E-4ABD-82B5-1F96E4F81830}" type="datetimeFigureOut">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0E272-F5F8-4F1C-8C45-AC7AB3F3534A}" type="slidenum">
              <a:rPr lang="en-US" smtClean="0"/>
              <a:t>‹#›</a:t>
            </a:fld>
            <a:endParaRPr lang="en-US"/>
          </a:p>
        </p:txBody>
      </p:sp>
    </p:spTree>
    <p:extLst>
      <p:ext uri="{BB962C8B-B14F-4D97-AF65-F5344CB8AC3E}">
        <p14:creationId xmlns:p14="http://schemas.microsoft.com/office/powerpoint/2010/main" val="786999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C7F70-F06E-4ABD-82B5-1F96E4F81830}"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0E272-F5F8-4F1C-8C45-AC7AB3F3534A}" type="slidenum">
              <a:rPr lang="en-US" smtClean="0"/>
              <a:t>‹#›</a:t>
            </a:fld>
            <a:endParaRPr lang="en-US"/>
          </a:p>
        </p:txBody>
      </p:sp>
    </p:spTree>
    <p:extLst>
      <p:ext uri="{BB962C8B-B14F-4D97-AF65-F5344CB8AC3E}">
        <p14:creationId xmlns:p14="http://schemas.microsoft.com/office/powerpoint/2010/main" val="457418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C7F70-F06E-4ABD-82B5-1F96E4F81830}"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0E272-F5F8-4F1C-8C45-AC7AB3F3534A}" type="slidenum">
              <a:rPr lang="en-US" smtClean="0"/>
              <a:t>‹#›</a:t>
            </a:fld>
            <a:endParaRPr lang="en-US"/>
          </a:p>
        </p:txBody>
      </p:sp>
    </p:spTree>
    <p:extLst>
      <p:ext uri="{BB962C8B-B14F-4D97-AF65-F5344CB8AC3E}">
        <p14:creationId xmlns:p14="http://schemas.microsoft.com/office/powerpoint/2010/main" val="186799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C7F70-F06E-4ABD-82B5-1F96E4F81830}"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0E272-F5F8-4F1C-8C45-AC7AB3F3534A}" type="slidenum">
              <a:rPr lang="en-US" smtClean="0"/>
              <a:t>‹#›</a:t>
            </a:fld>
            <a:endParaRPr lang="en-US"/>
          </a:p>
        </p:txBody>
      </p:sp>
    </p:spTree>
    <p:extLst>
      <p:ext uri="{BB962C8B-B14F-4D97-AF65-F5344CB8AC3E}">
        <p14:creationId xmlns:p14="http://schemas.microsoft.com/office/powerpoint/2010/main" val="314451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AC7F70-F06E-4ABD-82B5-1F96E4F81830}"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0E272-F5F8-4F1C-8C45-AC7AB3F3534A}" type="slidenum">
              <a:rPr lang="en-US" smtClean="0"/>
              <a:t>‹#›</a:t>
            </a:fld>
            <a:endParaRPr lang="en-US"/>
          </a:p>
        </p:txBody>
      </p:sp>
    </p:spTree>
    <p:extLst>
      <p:ext uri="{BB962C8B-B14F-4D97-AF65-F5344CB8AC3E}">
        <p14:creationId xmlns:p14="http://schemas.microsoft.com/office/powerpoint/2010/main" val="227636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AC7F70-F06E-4ABD-82B5-1F96E4F81830}"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0E272-F5F8-4F1C-8C45-AC7AB3F3534A}" type="slidenum">
              <a:rPr lang="en-US" smtClean="0"/>
              <a:t>‹#›</a:t>
            </a:fld>
            <a:endParaRPr lang="en-US"/>
          </a:p>
        </p:txBody>
      </p:sp>
    </p:spTree>
    <p:extLst>
      <p:ext uri="{BB962C8B-B14F-4D97-AF65-F5344CB8AC3E}">
        <p14:creationId xmlns:p14="http://schemas.microsoft.com/office/powerpoint/2010/main" val="2118605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AC7F70-F06E-4ABD-82B5-1F96E4F81830}" type="datetimeFigureOut">
              <a:rPr lang="en-US" smtClean="0"/>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0E272-F5F8-4F1C-8C45-AC7AB3F3534A}" type="slidenum">
              <a:rPr lang="en-US" smtClean="0"/>
              <a:t>‹#›</a:t>
            </a:fld>
            <a:endParaRPr lang="en-US"/>
          </a:p>
        </p:txBody>
      </p:sp>
    </p:spTree>
    <p:extLst>
      <p:ext uri="{BB962C8B-B14F-4D97-AF65-F5344CB8AC3E}">
        <p14:creationId xmlns:p14="http://schemas.microsoft.com/office/powerpoint/2010/main" val="261467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AC7F70-F06E-4ABD-82B5-1F96E4F81830}" type="datetimeFigureOut">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0E272-F5F8-4F1C-8C45-AC7AB3F3534A}" type="slidenum">
              <a:rPr lang="en-US" smtClean="0"/>
              <a:t>‹#›</a:t>
            </a:fld>
            <a:endParaRPr lang="en-US"/>
          </a:p>
        </p:txBody>
      </p:sp>
    </p:spTree>
    <p:extLst>
      <p:ext uri="{BB962C8B-B14F-4D97-AF65-F5344CB8AC3E}">
        <p14:creationId xmlns:p14="http://schemas.microsoft.com/office/powerpoint/2010/main" val="308958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C7F70-F06E-4ABD-82B5-1F96E4F81830}" type="datetimeFigureOut">
              <a:rPr lang="en-US" smtClean="0"/>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0E272-F5F8-4F1C-8C45-AC7AB3F3534A}" type="slidenum">
              <a:rPr lang="en-US" smtClean="0"/>
              <a:t>‹#›</a:t>
            </a:fld>
            <a:endParaRPr lang="en-US"/>
          </a:p>
        </p:txBody>
      </p:sp>
    </p:spTree>
    <p:extLst>
      <p:ext uri="{BB962C8B-B14F-4D97-AF65-F5344CB8AC3E}">
        <p14:creationId xmlns:p14="http://schemas.microsoft.com/office/powerpoint/2010/main" val="302335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0AC7F70-F06E-4ABD-82B5-1F96E4F81830}"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0E272-F5F8-4F1C-8C45-AC7AB3F3534A}" type="slidenum">
              <a:rPr lang="en-US" smtClean="0"/>
              <a:t>‹#›</a:t>
            </a:fld>
            <a:endParaRPr lang="en-US"/>
          </a:p>
        </p:txBody>
      </p:sp>
    </p:spTree>
    <p:extLst>
      <p:ext uri="{BB962C8B-B14F-4D97-AF65-F5344CB8AC3E}">
        <p14:creationId xmlns:p14="http://schemas.microsoft.com/office/powerpoint/2010/main" val="2487671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0AC7F70-F06E-4ABD-82B5-1F96E4F81830}"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0E272-F5F8-4F1C-8C45-AC7AB3F3534A}" type="slidenum">
              <a:rPr lang="en-US" smtClean="0"/>
              <a:t>‹#›</a:t>
            </a:fld>
            <a:endParaRPr lang="en-US"/>
          </a:p>
        </p:txBody>
      </p:sp>
    </p:spTree>
    <p:extLst>
      <p:ext uri="{BB962C8B-B14F-4D97-AF65-F5344CB8AC3E}">
        <p14:creationId xmlns:p14="http://schemas.microsoft.com/office/powerpoint/2010/main" val="275303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0AC7F70-F06E-4ABD-82B5-1F96E4F81830}" type="datetimeFigureOut">
              <a:rPr lang="en-US" smtClean="0"/>
              <a:t>9/28/2017</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B10E272-F5F8-4F1C-8C45-AC7AB3F3534A}" type="slidenum">
              <a:rPr lang="en-US" smtClean="0"/>
              <a:t>‹#›</a:t>
            </a:fld>
            <a:endParaRPr lang="en-US"/>
          </a:p>
        </p:txBody>
      </p:sp>
    </p:spTree>
    <p:extLst>
      <p:ext uri="{BB962C8B-B14F-4D97-AF65-F5344CB8AC3E}">
        <p14:creationId xmlns:p14="http://schemas.microsoft.com/office/powerpoint/2010/main" val="281227713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behaviorideas.weebly.com/de-escalation-strategie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behaviorideas.weebly.com/de-escalation-strategies.html"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4.xml"/><Relationship Id="rId6" Type="http://schemas.openxmlformats.org/officeDocument/2006/relationships/image" Target="../media/image48.jpg"/><Relationship Id="rId5" Type="http://schemas.openxmlformats.org/officeDocument/2006/relationships/image" Target="../media/image47.jpeg"/><Relationship Id="rId4" Type="http://schemas.openxmlformats.org/officeDocument/2006/relationships/image" Target="../media/image46.jpg"/></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samhsa.gov/topics" TargetMode="External"/><Relationship Id="rId2" Type="http://schemas.openxmlformats.org/officeDocument/2006/relationships/hyperlink" Target="https://consciousdiscipline.com/" TargetMode="External"/><Relationship Id="rId1" Type="http://schemas.openxmlformats.org/officeDocument/2006/relationships/slideLayout" Target="../slideLayouts/slideLayout2.xml"/><Relationship Id="rId6" Type="http://schemas.openxmlformats.org/officeDocument/2006/relationships/hyperlink" Target="http://restorativejustice.org/#sthash.34FHRfxw.dpbs" TargetMode="External"/><Relationship Id="rId5" Type="http://schemas.openxmlformats.org/officeDocument/2006/relationships/hyperlink" Target="http://traumaessentials.weebly.com/" TargetMode="External"/><Relationship Id="rId4" Type="http://schemas.openxmlformats.org/officeDocument/2006/relationships/hyperlink" Target="http://behaviorideas.weebly.co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768643"/>
            <a:ext cx="9440034" cy="5317340"/>
          </a:xfrm>
        </p:spPr>
        <p:txBody>
          <a:bodyPr>
            <a:normAutofit fontScale="90000"/>
          </a:bodyPr>
          <a:lstStyle/>
          <a:p>
            <a:r>
              <a:rPr lang="en-US" dirty="0" smtClean="0"/>
              <a:t>Soda Pop Head</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sz="3200" dirty="0" smtClean="0"/>
              <a:t>Presented by Jacob Wolf</a:t>
            </a:r>
            <a:br>
              <a:rPr lang="en-US" sz="3200" dirty="0" smtClean="0"/>
            </a:br>
            <a:r>
              <a:rPr lang="en-US" sz="3200" dirty="0" smtClean="0"/>
              <a:t>District ED Program Facilitator</a:t>
            </a:r>
            <a:r>
              <a:rPr lang="en-US" dirty="0" smtClean="0"/>
              <a:t/>
            </a:r>
            <a:br>
              <a:rPr lang="en-US" dirty="0" smtClean="0"/>
            </a:br>
            <a:endParaRPr lang="en-US" dirty="0"/>
          </a:p>
        </p:txBody>
      </p:sp>
      <p:sp>
        <p:nvSpPr>
          <p:cNvPr id="3" name="Subtitle 2"/>
          <p:cNvSpPr>
            <a:spLocks noGrp="1"/>
          </p:cNvSpPr>
          <p:nvPr>
            <p:ph type="subTitle" idx="1"/>
          </p:nvPr>
        </p:nvSpPr>
        <p:spPr>
          <a:xfrm>
            <a:off x="1370693" y="5759355"/>
            <a:ext cx="9440034" cy="653256"/>
          </a:xfrm>
        </p:spPr>
        <p:txBody>
          <a:bodyPr>
            <a:normAutofit/>
          </a:bodyPr>
          <a:lstStyle/>
          <a:p>
            <a:r>
              <a:rPr lang="en-US" sz="3200" dirty="0" smtClean="0"/>
              <a:t>September 29, 2017</a:t>
            </a:r>
            <a:endParaRPr lang="en-US" sz="3200" dirty="0"/>
          </a:p>
        </p:txBody>
      </p:sp>
      <p:pic>
        <p:nvPicPr>
          <p:cNvPr id="1026" name="Picture 2" descr="Image result for soda pop 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996" y="1486213"/>
            <a:ext cx="3231569" cy="287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992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9" t="1511" r="2795" b="8897"/>
          <a:stretch/>
        </p:blipFill>
        <p:spPr bwMode="auto">
          <a:xfrm>
            <a:off x="1392076" y="233758"/>
            <a:ext cx="9376012" cy="635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198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599"/>
            <a:ext cx="10353762" cy="2160897"/>
          </a:xfrm>
        </p:spPr>
        <p:txBody>
          <a:bodyPr>
            <a:normAutofit/>
          </a:bodyPr>
          <a:lstStyle/>
          <a:p>
            <a:r>
              <a:rPr lang="en-US" dirty="0" smtClean="0"/>
              <a:t>On your blank sheet write down a few things that staff might do to escalate the situation with the student you chose </a:t>
            </a:r>
            <a:endParaRPr lang="en-US" dirty="0"/>
          </a:p>
        </p:txBody>
      </p:sp>
      <p:pic>
        <p:nvPicPr>
          <p:cNvPr id="3074" name="Picture 2" descr="Image result for ineffective tea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928" y="3084394"/>
            <a:ext cx="4933665" cy="328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984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De-Escalation Strategies</a:t>
            </a:r>
            <a:endParaRPr lang="en-US" sz="5400" dirty="0"/>
          </a:p>
        </p:txBody>
      </p:sp>
      <p:sp>
        <p:nvSpPr>
          <p:cNvPr id="3" name="Content Placeholder 2"/>
          <p:cNvSpPr>
            <a:spLocks noGrp="1"/>
          </p:cNvSpPr>
          <p:nvPr>
            <p:ph idx="1"/>
          </p:nvPr>
        </p:nvSpPr>
        <p:spPr>
          <a:xfrm>
            <a:off x="913795" y="2661316"/>
            <a:ext cx="10353762" cy="1746911"/>
          </a:xfrm>
        </p:spPr>
        <p:txBody>
          <a:bodyPr>
            <a:normAutofit/>
          </a:bodyPr>
          <a:lstStyle/>
          <a:p>
            <a:pPr marL="36900" indent="0" algn="ctr">
              <a:buNone/>
            </a:pPr>
            <a:r>
              <a:rPr lang="en-US" sz="3600" dirty="0" smtClean="0"/>
              <a:t>As we go through these strategies, techniques, and tips record some that you think might assist the student you chose.</a:t>
            </a:r>
            <a:endParaRPr lang="en-US" sz="3600" dirty="0"/>
          </a:p>
        </p:txBody>
      </p:sp>
    </p:spTree>
    <p:extLst>
      <p:ext uri="{BB962C8B-B14F-4D97-AF65-F5344CB8AC3E}">
        <p14:creationId xmlns:p14="http://schemas.microsoft.com/office/powerpoint/2010/main" val="260840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450" y="214745"/>
            <a:ext cx="10353762" cy="970450"/>
          </a:xfrm>
        </p:spPr>
        <p:txBody>
          <a:bodyPr>
            <a:noAutofit/>
          </a:bodyPr>
          <a:lstStyle/>
          <a:p>
            <a:r>
              <a:rPr lang="en-US" sz="6000" dirty="0" smtClean="0"/>
              <a:t>Basic Needs</a:t>
            </a:r>
            <a:endParaRPr lang="en-US" sz="6000" dirty="0"/>
          </a:p>
        </p:txBody>
      </p:sp>
      <p:pic>
        <p:nvPicPr>
          <p:cNvPr id="3074"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646" y="1185195"/>
            <a:ext cx="7090336" cy="528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803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01780"/>
            <a:ext cx="10353762" cy="970450"/>
          </a:xfrm>
        </p:spPr>
        <p:txBody>
          <a:bodyPr>
            <a:normAutofit/>
          </a:bodyPr>
          <a:lstStyle/>
          <a:p>
            <a:r>
              <a:rPr lang="en-US" sz="4400" dirty="0" smtClean="0"/>
              <a:t>Potential Impact on Student Basic Needs</a:t>
            </a:r>
            <a:endParaRPr lang="en-US" sz="4400" dirty="0"/>
          </a:p>
        </p:txBody>
      </p:sp>
      <p:sp>
        <p:nvSpPr>
          <p:cNvPr id="3" name="Content Placeholder 2"/>
          <p:cNvSpPr>
            <a:spLocks noGrp="1"/>
          </p:cNvSpPr>
          <p:nvPr>
            <p:ph idx="1"/>
          </p:nvPr>
        </p:nvSpPr>
        <p:spPr>
          <a:xfrm>
            <a:off x="913795" y="1372231"/>
            <a:ext cx="10353762" cy="4418970"/>
          </a:xfrm>
        </p:spPr>
        <p:txBody>
          <a:bodyPr>
            <a:noAutofit/>
          </a:bodyPr>
          <a:lstStyle/>
          <a:p>
            <a:r>
              <a:rPr lang="en-US" sz="2800" dirty="0" smtClean="0"/>
              <a:t>Breakfast, Lunch, and Dinner</a:t>
            </a:r>
          </a:p>
          <a:p>
            <a:r>
              <a:rPr lang="en-US" sz="2800" dirty="0" smtClean="0"/>
              <a:t>Snacks during the day</a:t>
            </a:r>
          </a:p>
          <a:p>
            <a:r>
              <a:rPr lang="en-US" sz="2800" dirty="0" smtClean="0"/>
              <a:t>Clean home</a:t>
            </a:r>
          </a:p>
          <a:p>
            <a:r>
              <a:rPr lang="en-US" sz="2800" dirty="0" smtClean="0"/>
              <a:t>Water and electricity</a:t>
            </a:r>
          </a:p>
          <a:p>
            <a:r>
              <a:rPr lang="en-US" sz="2800" dirty="0" smtClean="0"/>
              <a:t>Warmth in the fall and winter</a:t>
            </a:r>
          </a:p>
          <a:p>
            <a:r>
              <a:rPr lang="en-US" sz="2800" dirty="0" smtClean="0"/>
              <a:t>Sleep patterns</a:t>
            </a:r>
          </a:p>
          <a:p>
            <a:r>
              <a:rPr lang="en-US" sz="2800" dirty="0" smtClean="0"/>
              <a:t>Safety and security at home and at school</a:t>
            </a:r>
          </a:p>
          <a:p>
            <a:r>
              <a:rPr lang="en-US" sz="2800" dirty="0" smtClean="0"/>
              <a:t>Loving relationships</a:t>
            </a:r>
            <a:endParaRPr lang="en-US" sz="2800" dirty="0"/>
          </a:p>
        </p:txBody>
      </p:sp>
    </p:spTree>
    <p:extLst>
      <p:ext uri="{BB962C8B-B14F-4D97-AF65-F5344CB8AC3E}">
        <p14:creationId xmlns:p14="http://schemas.microsoft.com/office/powerpoint/2010/main" val="2875273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basic n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68" y="2140529"/>
            <a:ext cx="10695416" cy="32086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Basic Needs???</a:t>
            </a:r>
            <a:endParaRPr lang="en-US" dirty="0"/>
          </a:p>
        </p:txBody>
      </p:sp>
    </p:spTree>
    <p:extLst>
      <p:ext uri="{BB962C8B-B14F-4D97-AF65-F5344CB8AC3E}">
        <p14:creationId xmlns:p14="http://schemas.microsoft.com/office/powerpoint/2010/main" val="978521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87631"/>
            <a:ext cx="10353762" cy="970450"/>
          </a:xfrm>
        </p:spPr>
        <p:txBody>
          <a:bodyPr/>
          <a:lstStyle/>
          <a:p>
            <a:r>
              <a:rPr lang="en-US" dirty="0" smtClean="0"/>
              <a:t>Behavioral Expectations &amp; Consistency</a:t>
            </a:r>
            <a:endParaRPr lang="en-US" dirty="0"/>
          </a:p>
        </p:txBody>
      </p:sp>
      <p:pic>
        <p:nvPicPr>
          <p:cNvPr id="6" name="Picture 2" descr="Image result for student expectations quotes"/>
          <p:cNvPicPr>
            <a:picLocks noChangeAspect="1" noChangeArrowheads="1"/>
          </p:cNvPicPr>
          <p:nvPr/>
        </p:nvPicPr>
        <p:blipFill rotWithShape="1">
          <a:blip r:embed="rId2">
            <a:extLst>
              <a:ext uri="{28A0092B-C50C-407E-A947-70E740481C1C}">
                <a14:useLocalDpi xmlns:a14="http://schemas.microsoft.com/office/drawing/2010/main" val="0"/>
              </a:ext>
            </a:extLst>
          </a:blip>
          <a:srcRect t="11430" b="10128"/>
          <a:stretch/>
        </p:blipFill>
        <p:spPr bwMode="auto">
          <a:xfrm>
            <a:off x="1007629" y="1495710"/>
            <a:ext cx="10339243" cy="467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789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consistency and students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805" y="276425"/>
            <a:ext cx="6296741" cy="629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027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55052"/>
            <a:ext cx="10353762" cy="970450"/>
          </a:xfrm>
        </p:spPr>
        <p:txBody>
          <a:bodyPr/>
          <a:lstStyle/>
          <a:p>
            <a:r>
              <a:rPr lang="en-US" dirty="0" smtClean="0"/>
              <a:t>Consistency in Staff Response</a:t>
            </a:r>
            <a:endParaRPr lang="en-US" dirty="0"/>
          </a:p>
        </p:txBody>
      </p:sp>
      <p:sp>
        <p:nvSpPr>
          <p:cNvPr id="3" name="Content Placeholder 2"/>
          <p:cNvSpPr>
            <a:spLocks noGrp="1"/>
          </p:cNvSpPr>
          <p:nvPr>
            <p:ph idx="1"/>
          </p:nvPr>
        </p:nvSpPr>
        <p:spPr>
          <a:xfrm>
            <a:off x="913795" y="1425503"/>
            <a:ext cx="10353762" cy="4365698"/>
          </a:xfrm>
        </p:spPr>
        <p:txBody>
          <a:bodyPr>
            <a:noAutofit/>
          </a:bodyPr>
          <a:lstStyle/>
          <a:p>
            <a:r>
              <a:rPr lang="en-US" sz="3000" dirty="0" smtClean="0"/>
              <a:t>Staff who are inconsistent in their responses and interactions with students have a feeling of being unsafe and unpredictable to the student</a:t>
            </a:r>
          </a:p>
          <a:p>
            <a:r>
              <a:rPr lang="en-US" sz="3000" dirty="0" smtClean="0"/>
              <a:t>School crisis teams must be aware of each others’ actions:</a:t>
            </a:r>
          </a:p>
          <a:p>
            <a:pPr lvl="1"/>
            <a:r>
              <a:rPr lang="en-US" sz="3000" dirty="0" smtClean="0"/>
              <a:t>It would be better to check out before saying or doing something that would damage the safe relationship with the student</a:t>
            </a:r>
          </a:p>
        </p:txBody>
      </p:sp>
      <p:pic>
        <p:nvPicPr>
          <p:cNvPr id="1026" name="Picture 2" descr="Image result for relationship safety firs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78" t="13442" r="4485" b="14694"/>
          <a:stretch/>
        </p:blipFill>
        <p:spPr bwMode="auto">
          <a:xfrm>
            <a:off x="4623515" y="5018468"/>
            <a:ext cx="2325244" cy="154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449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387" y="248990"/>
            <a:ext cx="10353762" cy="970450"/>
          </a:xfrm>
        </p:spPr>
        <p:txBody>
          <a:bodyPr/>
          <a:lstStyle/>
          <a:p>
            <a:r>
              <a:rPr lang="en-US" dirty="0" smtClean="0"/>
              <a:t>Community &amp; Relationship Building</a:t>
            </a:r>
            <a:endParaRPr lang="en-US" dirty="0"/>
          </a:p>
        </p:txBody>
      </p:sp>
      <p:sp>
        <p:nvSpPr>
          <p:cNvPr id="3" name="Content Placeholder 2"/>
          <p:cNvSpPr>
            <a:spLocks noGrp="1"/>
          </p:cNvSpPr>
          <p:nvPr>
            <p:ph idx="1"/>
          </p:nvPr>
        </p:nvSpPr>
        <p:spPr>
          <a:xfrm>
            <a:off x="695460" y="1107583"/>
            <a:ext cx="10779616" cy="5138671"/>
          </a:xfrm>
        </p:spPr>
        <p:txBody>
          <a:bodyPr>
            <a:normAutofit/>
          </a:bodyPr>
          <a:lstStyle/>
          <a:p>
            <a:r>
              <a:rPr lang="en-US" sz="3200" dirty="0" smtClean="0"/>
              <a:t>Rarely can someone unfamiliar with a student be the one to help them calm down</a:t>
            </a:r>
          </a:p>
          <a:p>
            <a:endParaRPr lang="en-US" sz="3200" dirty="0" smtClean="0"/>
          </a:p>
          <a:p>
            <a:r>
              <a:rPr lang="en-US" sz="3200" dirty="0" smtClean="0"/>
              <a:t>Crisis team staff members must take the time to develop a relationship with the student</a:t>
            </a:r>
          </a:p>
          <a:p>
            <a:endParaRPr lang="en-US" sz="3200" dirty="0" smtClean="0"/>
          </a:p>
          <a:p>
            <a:r>
              <a:rPr lang="en-US" sz="3200" dirty="0" smtClean="0"/>
              <a:t>See </a:t>
            </a:r>
            <a:r>
              <a:rPr lang="en-US" sz="3200" dirty="0">
                <a:hlinkClick r:id="rId2"/>
              </a:rPr>
              <a:t>http://</a:t>
            </a:r>
            <a:r>
              <a:rPr lang="en-US" sz="3200" dirty="0" smtClean="0">
                <a:hlinkClick r:id="rId2"/>
              </a:rPr>
              <a:t>behaviorideas.weebly.com/de-escalation-strategies.html</a:t>
            </a:r>
            <a:r>
              <a:rPr lang="en-US" sz="3200" dirty="0" smtClean="0"/>
              <a:t> (Community Building Videos)</a:t>
            </a:r>
          </a:p>
        </p:txBody>
      </p:sp>
    </p:spTree>
    <p:extLst>
      <p:ext uri="{BB962C8B-B14F-4D97-AF65-F5344CB8AC3E}">
        <p14:creationId xmlns:p14="http://schemas.microsoft.com/office/powerpoint/2010/main" val="4117933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95" y="815664"/>
            <a:ext cx="10353762" cy="5147256"/>
          </a:xfrm>
        </p:spPr>
        <p:txBody>
          <a:bodyPr>
            <a:normAutofit/>
          </a:bodyPr>
          <a:lstStyle/>
          <a:p>
            <a:r>
              <a:rPr lang="en-US" sz="5400" dirty="0">
                <a:effectLst/>
              </a:rPr>
              <a:t>"The goal of resolving conflict in a relationship is not victory or defeat. It's reaching understanding and letting go of our need to be right. "</a:t>
            </a:r>
            <a:endParaRPr lang="en-US" sz="5400" dirty="0"/>
          </a:p>
        </p:txBody>
      </p:sp>
    </p:spTree>
    <p:extLst>
      <p:ext uri="{BB962C8B-B14F-4D97-AF65-F5344CB8AC3E}">
        <p14:creationId xmlns:p14="http://schemas.microsoft.com/office/powerpoint/2010/main" val="422876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&amp; Relationship Building</a:t>
            </a:r>
          </a:p>
        </p:txBody>
      </p:sp>
      <p:sp>
        <p:nvSpPr>
          <p:cNvPr id="3" name="Content Placeholder 2"/>
          <p:cNvSpPr>
            <a:spLocks noGrp="1"/>
          </p:cNvSpPr>
          <p:nvPr>
            <p:ph idx="1"/>
          </p:nvPr>
        </p:nvSpPr>
        <p:spPr>
          <a:xfrm>
            <a:off x="913795" y="1583140"/>
            <a:ext cx="10353762" cy="4640239"/>
          </a:xfrm>
        </p:spPr>
        <p:txBody>
          <a:bodyPr>
            <a:normAutofit/>
          </a:bodyPr>
          <a:lstStyle/>
          <a:p>
            <a:r>
              <a:rPr lang="en-US" sz="2800" dirty="0"/>
              <a:t>Relationship building might include:</a:t>
            </a:r>
          </a:p>
          <a:p>
            <a:pPr lvl="1"/>
            <a:r>
              <a:rPr lang="en-US" sz="2600" dirty="0" smtClean="0"/>
              <a:t>Personal connection activities</a:t>
            </a:r>
          </a:p>
          <a:p>
            <a:pPr lvl="1"/>
            <a:r>
              <a:rPr lang="en-US" sz="2600" dirty="0" smtClean="0"/>
              <a:t>Check </a:t>
            </a:r>
            <a:r>
              <a:rPr lang="en-US" sz="2600" dirty="0"/>
              <a:t>in/Check out</a:t>
            </a:r>
          </a:p>
          <a:p>
            <a:pPr lvl="1"/>
            <a:r>
              <a:rPr lang="en-US" sz="2600" dirty="0"/>
              <a:t>Helper jobs</a:t>
            </a:r>
          </a:p>
          <a:p>
            <a:pPr lvl="1"/>
            <a:r>
              <a:rPr lang="en-US" sz="2600" dirty="0"/>
              <a:t>PBIS reward activities with a staff member (feed fish, do hair)</a:t>
            </a:r>
          </a:p>
          <a:p>
            <a:pPr lvl="1"/>
            <a:r>
              <a:rPr lang="en-US" sz="2600" dirty="0"/>
              <a:t>Provide clean clothes when needed</a:t>
            </a:r>
          </a:p>
          <a:p>
            <a:pPr lvl="1"/>
            <a:r>
              <a:rPr lang="en-US" sz="2600" dirty="0"/>
              <a:t>Doing an activity with the student and another </a:t>
            </a:r>
            <a:r>
              <a:rPr lang="en-US" sz="2600" dirty="0" smtClean="0"/>
              <a:t>student</a:t>
            </a:r>
          </a:p>
          <a:p>
            <a:pPr lvl="1"/>
            <a:r>
              <a:rPr lang="en-US" sz="2600" dirty="0" smtClean="0"/>
              <a:t>I Love You Rituals</a:t>
            </a:r>
            <a:endParaRPr lang="en-US" sz="2600" dirty="0"/>
          </a:p>
          <a:p>
            <a:endParaRPr lang="en-US" dirty="0"/>
          </a:p>
        </p:txBody>
      </p:sp>
    </p:spTree>
    <p:extLst>
      <p:ext uri="{BB962C8B-B14F-4D97-AF65-F5344CB8AC3E}">
        <p14:creationId xmlns:p14="http://schemas.microsoft.com/office/powerpoint/2010/main" val="3425768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64899"/>
            <a:ext cx="10353762" cy="970450"/>
          </a:xfrm>
        </p:spPr>
        <p:txBody>
          <a:bodyPr/>
          <a:lstStyle/>
          <a:p>
            <a:r>
              <a:rPr lang="en-US" dirty="0" smtClean="0"/>
              <a:t>Knowing the Triggers</a:t>
            </a:r>
            <a:endParaRPr lang="en-US" dirty="0"/>
          </a:p>
        </p:txBody>
      </p:sp>
      <p:sp>
        <p:nvSpPr>
          <p:cNvPr id="3" name="Content Placeholder 2"/>
          <p:cNvSpPr>
            <a:spLocks noGrp="1"/>
          </p:cNvSpPr>
          <p:nvPr>
            <p:ph idx="1"/>
          </p:nvPr>
        </p:nvSpPr>
        <p:spPr>
          <a:xfrm>
            <a:off x="913795" y="1335349"/>
            <a:ext cx="10353762" cy="4455851"/>
          </a:xfrm>
        </p:spPr>
        <p:txBody>
          <a:bodyPr/>
          <a:lstStyle/>
          <a:p>
            <a:r>
              <a:rPr lang="en-US" sz="2800" dirty="0" smtClean="0"/>
              <a:t>Effective staff members are aware of potential triggers that may escalate the situation</a:t>
            </a:r>
          </a:p>
          <a:p>
            <a:r>
              <a:rPr lang="en-US" sz="2800" dirty="0" smtClean="0"/>
              <a:t>See Trigger Inventories </a:t>
            </a:r>
            <a:r>
              <a:rPr lang="en-US" sz="2800" dirty="0"/>
              <a:t>on </a:t>
            </a:r>
            <a:r>
              <a:rPr lang="en-US" sz="2800" dirty="0" smtClean="0">
                <a:hlinkClick r:id="rId2"/>
              </a:rPr>
              <a:t>http</a:t>
            </a:r>
            <a:r>
              <a:rPr lang="en-US" sz="2800" dirty="0">
                <a:hlinkClick r:id="rId2"/>
              </a:rPr>
              <a:t>://</a:t>
            </a:r>
            <a:r>
              <a:rPr lang="en-US" sz="2800" dirty="0" smtClean="0">
                <a:hlinkClick r:id="rId2"/>
              </a:rPr>
              <a:t>behaviorideas.weebly.com/de-escalation-strategies.html</a:t>
            </a:r>
            <a:r>
              <a:rPr lang="en-US" sz="2800" dirty="0" smtClean="0"/>
              <a:t> </a:t>
            </a:r>
            <a:endParaRPr lang="en-US" dirty="0" smtClean="0"/>
          </a:p>
          <a:p>
            <a:endParaRPr lang="en-US" sz="2800" dirty="0"/>
          </a:p>
        </p:txBody>
      </p:sp>
      <p:pic>
        <p:nvPicPr>
          <p:cNvPr id="2050"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312" y="3394763"/>
            <a:ext cx="3759245" cy="29906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tudent trigg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890" y="3394763"/>
            <a:ext cx="2378807" cy="30369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tudent triggers"/>
          <p:cNvPicPr>
            <a:picLocks noChangeAspect="1" noChangeArrowheads="1"/>
          </p:cNvPicPr>
          <p:nvPr/>
        </p:nvPicPr>
        <p:blipFill rotWithShape="1">
          <a:blip r:embed="rId5">
            <a:extLst>
              <a:ext uri="{28A0092B-C50C-407E-A947-70E740481C1C}">
                <a14:useLocalDpi xmlns:a14="http://schemas.microsoft.com/office/drawing/2010/main" val="0"/>
              </a:ext>
            </a:extLst>
          </a:blip>
          <a:srcRect l="23648" t="-501" r="8560" b="9190"/>
          <a:stretch/>
        </p:blipFill>
        <p:spPr bwMode="auto">
          <a:xfrm>
            <a:off x="4262906" y="3713308"/>
            <a:ext cx="2318197" cy="234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816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83"/>
            <a:ext cx="10353762" cy="970450"/>
          </a:xfrm>
        </p:spPr>
        <p:txBody>
          <a:bodyPr/>
          <a:lstStyle/>
          <a:p>
            <a:r>
              <a:rPr lang="en-US" dirty="0" smtClean="0"/>
              <a:t>Mindfulness</a:t>
            </a:r>
            <a:endParaRPr lang="en-US" dirty="0"/>
          </a:p>
        </p:txBody>
      </p:sp>
      <p:sp>
        <p:nvSpPr>
          <p:cNvPr id="3" name="Content Placeholder 2"/>
          <p:cNvSpPr>
            <a:spLocks noGrp="1"/>
          </p:cNvSpPr>
          <p:nvPr>
            <p:ph idx="1"/>
          </p:nvPr>
        </p:nvSpPr>
        <p:spPr>
          <a:xfrm>
            <a:off x="592428" y="1143000"/>
            <a:ext cx="7353837" cy="5180527"/>
          </a:xfrm>
        </p:spPr>
        <p:txBody>
          <a:bodyPr>
            <a:normAutofit fontScale="92500"/>
          </a:bodyPr>
          <a:lstStyle/>
          <a:p>
            <a:pPr marL="36900" indent="0">
              <a:buNone/>
            </a:pPr>
            <a:r>
              <a:rPr lang="en-US" sz="2800" dirty="0" smtClean="0"/>
              <a:t>	Students are arriving at school far more stressed than in the past. School staff must help students acclimate to the school environment with calming activities.</a:t>
            </a:r>
          </a:p>
          <a:p>
            <a:endParaRPr lang="en-US" sz="1200" dirty="0"/>
          </a:p>
          <a:p>
            <a:pPr marL="36900" indent="0">
              <a:buNone/>
            </a:pPr>
            <a:r>
              <a:rPr lang="en-US" sz="2800" u="sng" dirty="0" smtClean="0"/>
              <a:t>Mindfulness Activities:</a:t>
            </a:r>
          </a:p>
          <a:p>
            <a:pPr lvl="1"/>
            <a:r>
              <a:rPr lang="en-US" sz="2400" dirty="0"/>
              <a:t>Mirroring with a partner</a:t>
            </a:r>
          </a:p>
          <a:p>
            <a:pPr lvl="1"/>
            <a:r>
              <a:rPr lang="en-US" sz="2400" dirty="0" smtClean="0"/>
              <a:t>Calming Music</a:t>
            </a:r>
          </a:p>
          <a:p>
            <a:pPr lvl="1"/>
            <a:r>
              <a:rPr lang="en-US" sz="2400" dirty="0" smtClean="0"/>
              <a:t>Soothing Lighting</a:t>
            </a:r>
          </a:p>
          <a:p>
            <a:pPr lvl="1"/>
            <a:r>
              <a:rPr lang="en-US" sz="2400" dirty="0" smtClean="0"/>
              <a:t>Modeling and Self-Talk through Calming Activities </a:t>
            </a:r>
          </a:p>
          <a:p>
            <a:pPr lvl="1"/>
            <a:r>
              <a:rPr lang="en-US" sz="2400" dirty="0" smtClean="0"/>
              <a:t>Yoga or Deep Breathing Exercises</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2965" y="914519"/>
            <a:ext cx="3144592" cy="2181561"/>
          </a:xfrm>
          <a:prstGeom prst="rect">
            <a:avLst/>
          </a:prstGeom>
        </p:spPr>
      </p:pic>
      <p:pic>
        <p:nvPicPr>
          <p:cNvPr id="5124" name="Picture 4" descr="Image result for yoga and breathing childr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2965" y="3528297"/>
            <a:ext cx="3144592" cy="235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351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of Environment (and staff)</a:t>
            </a:r>
            <a:endParaRPr lang="en-US" dirty="0"/>
          </a:p>
        </p:txBody>
      </p:sp>
      <p:sp>
        <p:nvSpPr>
          <p:cNvPr id="3" name="Content Placeholder 2"/>
          <p:cNvSpPr>
            <a:spLocks noGrp="1"/>
          </p:cNvSpPr>
          <p:nvPr>
            <p:ph idx="1"/>
          </p:nvPr>
        </p:nvSpPr>
        <p:spPr>
          <a:xfrm>
            <a:off x="913795" y="1732449"/>
            <a:ext cx="10353762" cy="4572817"/>
          </a:xfrm>
        </p:spPr>
        <p:txBody>
          <a:bodyPr>
            <a:normAutofit/>
          </a:bodyPr>
          <a:lstStyle/>
          <a:p>
            <a:r>
              <a:rPr lang="en-US" sz="2800" dirty="0" smtClean="0"/>
              <a:t>Students often associate the staff that were present at the time of escalation as a present threat to their safety. </a:t>
            </a:r>
          </a:p>
          <a:p>
            <a:r>
              <a:rPr lang="en-US" sz="2800" dirty="0" smtClean="0"/>
              <a:t>Although it is difficult for staff to swallow their pride, it may be beneficial to have the student come to a different setting and/or interact with staff who were not present at the time of the incident. </a:t>
            </a:r>
          </a:p>
          <a:p>
            <a:r>
              <a:rPr lang="en-US" sz="2800" dirty="0" smtClean="0"/>
              <a:t>Once the student is calm and is ready to process the incident then the student can be returned to the original setting and staff to process.</a:t>
            </a:r>
            <a:endParaRPr lang="en-US" sz="2800" dirty="0"/>
          </a:p>
        </p:txBody>
      </p:sp>
    </p:spTree>
    <p:extLst>
      <p:ext uri="{BB962C8B-B14F-4D97-AF65-F5344CB8AC3E}">
        <p14:creationId xmlns:p14="http://schemas.microsoft.com/office/powerpoint/2010/main" val="2405717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Spots</a:t>
            </a:r>
            <a:endParaRPr lang="en-US" dirty="0"/>
          </a:p>
        </p:txBody>
      </p:sp>
      <p:sp>
        <p:nvSpPr>
          <p:cNvPr id="3" name="Content Placeholder 2"/>
          <p:cNvSpPr>
            <a:spLocks noGrp="1"/>
          </p:cNvSpPr>
          <p:nvPr>
            <p:ph idx="1"/>
          </p:nvPr>
        </p:nvSpPr>
        <p:spPr/>
        <p:txBody>
          <a:bodyPr>
            <a:normAutofit/>
          </a:bodyPr>
          <a:lstStyle/>
          <a:p>
            <a:pPr marL="36900" indent="0" algn="ctr">
              <a:buNone/>
            </a:pPr>
            <a:r>
              <a:rPr lang="en-US" sz="2800" dirty="0" smtClean="0"/>
              <a:t>Students should know where they can go when they feel frustrated</a:t>
            </a:r>
            <a:endParaRPr lang="en-US" sz="2800" dirty="0"/>
          </a:p>
        </p:txBody>
      </p:sp>
      <p:pic>
        <p:nvPicPr>
          <p:cNvPr id="7170" name="Picture 2" descr="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r="18238" b="16022"/>
          <a:stretch/>
        </p:blipFill>
        <p:spPr bwMode="auto">
          <a:xfrm>
            <a:off x="1261056" y="2649869"/>
            <a:ext cx="3450291" cy="235885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482" y="2649869"/>
            <a:ext cx="3405837" cy="235885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4179" y="3686646"/>
            <a:ext cx="2573783" cy="250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358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Silence</a:t>
            </a:r>
            <a:endParaRPr lang="en-US" dirty="0"/>
          </a:p>
        </p:txBody>
      </p:sp>
      <p:sp>
        <p:nvSpPr>
          <p:cNvPr id="3" name="Content Placeholder 2"/>
          <p:cNvSpPr>
            <a:spLocks noGrp="1"/>
          </p:cNvSpPr>
          <p:nvPr>
            <p:ph idx="1"/>
          </p:nvPr>
        </p:nvSpPr>
        <p:spPr>
          <a:xfrm>
            <a:off x="913795" y="1732449"/>
            <a:ext cx="5800904" cy="4058751"/>
          </a:xfrm>
        </p:spPr>
        <p:txBody>
          <a:bodyPr>
            <a:normAutofit/>
          </a:bodyPr>
          <a:lstStyle/>
          <a:p>
            <a:pPr marL="36900" indent="0">
              <a:buNone/>
            </a:pPr>
            <a:r>
              <a:rPr lang="en-US" sz="3200" dirty="0" smtClean="0"/>
              <a:t>Too often adults try to talk too much when students just want silence to calm down</a:t>
            </a:r>
          </a:p>
          <a:p>
            <a:pPr marL="36900" indent="0">
              <a:buNone/>
            </a:pPr>
            <a:endParaRPr lang="en-US" sz="3200" dirty="0"/>
          </a:p>
          <a:p>
            <a:pPr marL="36900" indent="0">
              <a:buNone/>
            </a:pPr>
            <a:r>
              <a:rPr lang="en-US" sz="3200" dirty="0" smtClean="0"/>
              <a:t>We must learn when students want silence and when students are seeking assistance</a:t>
            </a:r>
            <a:endParaRPr lang="en-US" sz="3200" dirty="0"/>
          </a:p>
        </p:txBody>
      </p:sp>
      <p:pic>
        <p:nvPicPr>
          <p:cNvPr id="5122" name="Picture 2" descr="Image result for silence is golden"/>
          <p:cNvPicPr>
            <a:picLocks noChangeAspect="1" noChangeArrowheads="1"/>
          </p:cNvPicPr>
          <p:nvPr/>
        </p:nvPicPr>
        <p:blipFill rotWithShape="1">
          <a:blip r:embed="rId2">
            <a:extLst>
              <a:ext uri="{28A0092B-C50C-407E-A947-70E740481C1C}">
                <a14:useLocalDpi xmlns:a14="http://schemas.microsoft.com/office/drawing/2010/main" val="0"/>
              </a:ext>
            </a:extLst>
          </a:blip>
          <a:srcRect l="3439" t="11913" r="3426" b="17138"/>
          <a:stretch/>
        </p:blipFill>
        <p:spPr bwMode="auto">
          <a:xfrm>
            <a:off x="6823879" y="2238237"/>
            <a:ext cx="4396575" cy="346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368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47" y="350293"/>
            <a:ext cx="10353762" cy="970450"/>
          </a:xfrm>
        </p:spPr>
        <p:txBody>
          <a:bodyPr/>
          <a:lstStyle/>
          <a:p>
            <a:r>
              <a:rPr lang="en-US" dirty="0" smtClean="0"/>
              <a:t>Breathing Strategies</a:t>
            </a:r>
            <a:endParaRPr lang="en-US" dirty="0"/>
          </a:p>
        </p:txBody>
      </p:sp>
      <p:pic>
        <p:nvPicPr>
          <p:cNvPr id="4098" name="Picture 2" descr="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550" y="1282890"/>
            <a:ext cx="3584329" cy="27704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3429" t="9655" r="6275" b="10276"/>
          <a:stretch/>
        </p:blipFill>
        <p:spPr bwMode="auto">
          <a:xfrm>
            <a:off x="465549" y="4230806"/>
            <a:ext cx="3584329" cy="23727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blowing bubbles"/>
          <p:cNvPicPr>
            <a:picLocks noChangeAspect="1" noChangeArrowheads="1"/>
          </p:cNvPicPr>
          <p:nvPr/>
        </p:nvPicPr>
        <p:blipFill rotWithShape="1">
          <a:blip r:embed="rId4">
            <a:extLst>
              <a:ext uri="{28A0092B-C50C-407E-A947-70E740481C1C}">
                <a14:useLocalDpi xmlns:a14="http://schemas.microsoft.com/office/drawing/2010/main" val="0"/>
              </a:ext>
            </a:extLst>
          </a:blip>
          <a:srcRect t="9094" b="5101"/>
          <a:stretch/>
        </p:blipFill>
        <p:spPr bwMode="auto">
          <a:xfrm>
            <a:off x="8209073" y="4230806"/>
            <a:ext cx="3541649" cy="237272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blowing bubble gum bubbles"/>
          <p:cNvPicPr>
            <a:picLocks noChangeAspect="1" noChangeArrowheads="1"/>
          </p:cNvPicPr>
          <p:nvPr/>
        </p:nvPicPr>
        <p:blipFill rotWithShape="1">
          <a:blip r:embed="rId5">
            <a:extLst>
              <a:ext uri="{28A0092B-C50C-407E-A947-70E740481C1C}">
                <a14:useLocalDpi xmlns:a14="http://schemas.microsoft.com/office/drawing/2010/main" val="0"/>
              </a:ext>
            </a:extLst>
          </a:blip>
          <a:srcRect l="20639" t="8741" r="3111" b="4735"/>
          <a:stretch/>
        </p:blipFill>
        <p:spPr bwMode="auto">
          <a:xfrm>
            <a:off x="8209073" y="1282889"/>
            <a:ext cx="3541649" cy="267496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my calm beat ap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4996" y="1986175"/>
            <a:ext cx="2505075" cy="3943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06604" y="6004172"/>
            <a:ext cx="2101857" cy="369332"/>
          </a:xfrm>
          <a:prstGeom prst="rect">
            <a:avLst/>
          </a:prstGeom>
          <a:noFill/>
        </p:spPr>
        <p:txBody>
          <a:bodyPr wrap="none" rtlCol="0">
            <a:spAutoFit/>
          </a:bodyPr>
          <a:lstStyle/>
          <a:p>
            <a:r>
              <a:rPr lang="en-US" dirty="0" smtClean="0"/>
              <a:t>My Calm Beat App</a:t>
            </a:r>
            <a:endParaRPr lang="en-US" dirty="0"/>
          </a:p>
        </p:txBody>
      </p:sp>
    </p:spTree>
    <p:extLst>
      <p:ext uri="{BB962C8B-B14F-4D97-AF65-F5344CB8AC3E}">
        <p14:creationId xmlns:p14="http://schemas.microsoft.com/office/powerpoint/2010/main" val="946848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50288"/>
            <a:ext cx="10353762" cy="970450"/>
          </a:xfrm>
        </p:spPr>
        <p:txBody>
          <a:bodyPr/>
          <a:lstStyle/>
          <a:p>
            <a:r>
              <a:rPr lang="en-US" dirty="0" smtClean="0"/>
              <a:t>Secret Signals</a:t>
            </a:r>
            <a:endParaRPr lang="en-US" dirty="0"/>
          </a:p>
        </p:txBody>
      </p:sp>
      <p:pic>
        <p:nvPicPr>
          <p:cNvPr id="6146"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414" y="1387475"/>
            <a:ext cx="3884163" cy="50350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333" y="3707202"/>
            <a:ext cx="3207225" cy="255152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red marker"/>
          <p:cNvPicPr>
            <a:picLocks noChangeAspect="1" noChangeArrowheads="1"/>
          </p:cNvPicPr>
          <p:nvPr/>
        </p:nvPicPr>
        <p:blipFill rotWithShape="1">
          <a:blip r:embed="rId4">
            <a:extLst>
              <a:ext uri="{28A0092B-C50C-407E-A947-70E740481C1C}">
                <a14:useLocalDpi xmlns:a14="http://schemas.microsoft.com/office/drawing/2010/main" val="0"/>
              </a:ext>
            </a:extLst>
          </a:blip>
          <a:srcRect t="35072" b="36158"/>
          <a:stretch/>
        </p:blipFill>
        <p:spPr bwMode="auto">
          <a:xfrm>
            <a:off x="6421271" y="2033516"/>
            <a:ext cx="3943350" cy="1134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683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302" y="369772"/>
            <a:ext cx="10353762" cy="970450"/>
          </a:xfrm>
        </p:spPr>
        <p:txBody>
          <a:bodyPr/>
          <a:lstStyle/>
          <a:p>
            <a:r>
              <a:rPr lang="en-US" dirty="0"/>
              <a:t>De-Escalation Activities</a:t>
            </a:r>
          </a:p>
        </p:txBody>
      </p:sp>
      <p:sp>
        <p:nvSpPr>
          <p:cNvPr id="5" name="Content Placeholder 4"/>
          <p:cNvSpPr>
            <a:spLocks noGrp="1"/>
          </p:cNvSpPr>
          <p:nvPr>
            <p:ph sz="half" idx="2"/>
          </p:nvPr>
        </p:nvSpPr>
        <p:spPr>
          <a:xfrm>
            <a:off x="361637" y="1690103"/>
            <a:ext cx="6233375" cy="4504635"/>
          </a:xfrm>
        </p:spPr>
        <p:txBody>
          <a:bodyPr>
            <a:normAutofit/>
          </a:bodyPr>
          <a:lstStyle/>
          <a:p>
            <a:pPr marL="36900" indent="0">
              <a:buNone/>
            </a:pPr>
            <a:r>
              <a:rPr lang="en-US" sz="3200" u="sng" dirty="0" smtClean="0"/>
              <a:t>Coloring or Drawing Activities</a:t>
            </a:r>
            <a:r>
              <a:rPr lang="en-US" sz="3200" dirty="0" smtClean="0"/>
              <a:t>: </a:t>
            </a:r>
          </a:p>
          <a:p>
            <a:pPr marL="36900" indent="0">
              <a:buNone/>
            </a:pPr>
            <a:r>
              <a:rPr lang="en-US" sz="2800" dirty="0"/>
              <a:t>	</a:t>
            </a:r>
            <a:r>
              <a:rPr lang="en-US" sz="2800" dirty="0" smtClean="0"/>
              <a:t>Coloring is a strong therapeutic activity that can reduce stress in addition to providing insightful information to school staff regarding the student’s emotional well-being. If you don’t have coloring pages, then blank paper and pencils or crayons work great.</a:t>
            </a:r>
            <a:endParaRPr lang="en-US" sz="2800" dirty="0"/>
          </a:p>
        </p:txBody>
      </p:sp>
      <p:pic>
        <p:nvPicPr>
          <p:cNvPr id="4098" name="Picture 2" descr="Image result for coloring activ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0786" y="344157"/>
            <a:ext cx="2445957" cy="29962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detailed coloring activit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5011" y="2184707"/>
            <a:ext cx="2265653" cy="301125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detailed coloring activit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0786" y="3690336"/>
            <a:ext cx="24288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025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506568"/>
            <a:ext cx="10353762" cy="970450"/>
          </a:xfrm>
        </p:spPr>
        <p:txBody>
          <a:bodyPr/>
          <a:lstStyle/>
          <a:p>
            <a:r>
              <a:rPr lang="en-US" dirty="0" smtClean="0"/>
              <a:t>De-Escalation Activities</a:t>
            </a:r>
            <a:endParaRPr lang="en-US" dirty="0"/>
          </a:p>
        </p:txBody>
      </p:sp>
      <p:sp>
        <p:nvSpPr>
          <p:cNvPr id="4" name="Content Placeholder 3"/>
          <p:cNvSpPr>
            <a:spLocks noGrp="1"/>
          </p:cNvSpPr>
          <p:nvPr>
            <p:ph sz="half" idx="2"/>
          </p:nvPr>
        </p:nvSpPr>
        <p:spPr>
          <a:xfrm>
            <a:off x="6202892" y="1732449"/>
            <a:ext cx="5426731" cy="4058751"/>
          </a:xfrm>
        </p:spPr>
        <p:txBody>
          <a:bodyPr>
            <a:noAutofit/>
          </a:bodyPr>
          <a:lstStyle/>
          <a:p>
            <a:pPr marL="36900" indent="0">
              <a:buNone/>
            </a:pPr>
            <a:r>
              <a:rPr lang="en-US" sz="2800" u="sng" dirty="0"/>
              <a:t>Read-Aloud or Silent </a:t>
            </a:r>
            <a:r>
              <a:rPr lang="en-US" sz="2800" u="sng" dirty="0" smtClean="0"/>
              <a:t>Reading:</a:t>
            </a:r>
          </a:p>
          <a:p>
            <a:pPr marL="36900" indent="0">
              <a:buNone/>
            </a:pPr>
            <a:r>
              <a:rPr lang="en-US" sz="2800" dirty="0" smtClean="0"/>
              <a:t>	If you have the time to read a book, then this can be a productive use of school time and can also help establish a stronger relationship with the student. It is best use of the time to find books that can be related back to social emotional learning needs. </a:t>
            </a:r>
            <a:endParaRPr lang="en-US" sz="2800" dirty="0"/>
          </a:p>
        </p:txBody>
      </p:sp>
      <p:pic>
        <p:nvPicPr>
          <p:cNvPr id="6146" name="Picture 2" descr="Image result for bubble gum 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425" y="1732449"/>
            <a:ext cx="2476500" cy="22383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soda pop 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658" y="1732450"/>
            <a:ext cx="2476500" cy="22383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true story of the 3 little pi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7372" y="3761824"/>
            <a:ext cx="2158838" cy="279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047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309347"/>
            <a:ext cx="11105148" cy="970450"/>
          </a:xfrm>
        </p:spPr>
        <p:txBody>
          <a:bodyPr>
            <a:normAutofit fontScale="90000"/>
          </a:bodyPr>
          <a:lstStyle/>
          <a:p>
            <a:r>
              <a:rPr lang="en-US" dirty="0" smtClean="0"/>
              <a:t>Why has there been such a big change in recent years?</a:t>
            </a:r>
            <a:endParaRPr lang="en-US" dirty="0"/>
          </a:p>
        </p:txBody>
      </p:sp>
      <p:sp>
        <p:nvSpPr>
          <p:cNvPr id="3" name="Content Placeholder 2"/>
          <p:cNvSpPr>
            <a:spLocks noGrp="1"/>
          </p:cNvSpPr>
          <p:nvPr>
            <p:ph idx="1"/>
          </p:nvPr>
        </p:nvSpPr>
        <p:spPr>
          <a:xfrm>
            <a:off x="481263" y="1473957"/>
            <a:ext cx="10786294" cy="4981433"/>
          </a:xfrm>
        </p:spPr>
        <p:txBody>
          <a:bodyPr>
            <a:noAutofit/>
          </a:bodyPr>
          <a:lstStyle/>
          <a:p>
            <a:r>
              <a:rPr lang="en-US" sz="2800" dirty="0" smtClean="0"/>
              <a:t>Increased stress on families and students </a:t>
            </a:r>
          </a:p>
          <a:p>
            <a:pPr lvl="1"/>
            <a:r>
              <a:rPr lang="en-US" sz="2400" dirty="0" smtClean="0"/>
              <a:t>Financial</a:t>
            </a:r>
          </a:p>
          <a:p>
            <a:pPr lvl="1"/>
            <a:r>
              <a:rPr lang="en-US" sz="2400" dirty="0" smtClean="0"/>
              <a:t>Non-stop stimulus</a:t>
            </a:r>
          </a:p>
          <a:p>
            <a:pPr lvl="1"/>
            <a:r>
              <a:rPr lang="en-US" sz="2400" dirty="0" smtClean="0"/>
              <a:t>Busy schedules</a:t>
            </a:r>
          </a:p>
          <a:p>
            <a:pPr lvl="1"/>
            <a:r>
              <a:rPr lang="en-US" sz="2400" dirty="0" smtClean="0"/>
              <a:t>Academic demands</a:t>
            </a:r>
          </a:p>
          <a:p>
            <a:r>
              <a:rPr lang="en-US" sz="2800" dirty="0" smtClean="0"/>
              <a:t>Mental Health System Inadequacies</a:t>
            </a:r>
          </a:p>
          <a:p>
            <a:pPr lvl="1"/>
            <a:r>
              <a:rPr lang="en-US" sz="2400" dirty="0" smtClean="0"/>
              <a:t>Long wait periods for services</a:t>
            </a:r>
          </a:p>
          <a:p>
            <a:pPr lvl="1"/>
            <a:r>
              <a:rPr lang="en-US" sz="2400" dirty="0" smtClean="0"/>
              <a:t>Insurance funding for therapy and medications</a:t>
            </a:r>
          </a:p>
          <a:p>
            <a:pPr lvl="1"/>
            <a:r>
              <a:rPr lang="en-US" sz="2400" dirty="0" smtClean="0"/>
              <a:t>Issues with navigating the system</a:t>
            </a:r>
            <a:endParaRPr lang="en-US" sz="2400" dirty="0"/>
          </a:p>
        </p:txBody>
      </p:sp>
    </p:spTree>
    <p:extLst>
      <p:ext uri="{BB962C8B-B14F-4D97-AF65-F5344CB8AC3E}">
        <p14:creationId xmlns:p14="http://schemas.microsoft.com/office/powerpoint/2010/main" val="3926481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De-Escalation Activities</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18347" y="1598174"/>
            <a:ext cx="2163650" cy="2163650"/>
          </a:xfrm>
        </p:spPr>
      </p:pic>
      <p:sp>
        <p:nvSpPr>
          <p:cNvPr id="5" name="Content Placeholder 4"/>
          <p:cNvSpPr>
            <a:spLocks noGrp="1"/>
          </p:cNvSpPr>
          <p:nvPr>
            <p:ph sz="half" idx="2"/>
          </p:nvPr>
        </p:nvSpPr>
        <p:spPr>
          <a:xfrm>
            <a:off x="5409125" y="1828799"/>
            <a:ext cx="6233375" cy="4537387"/>
          </a:xfrm>
        </p:spPr>
        <p:txBody>
          <a:bodyPr>
            <a:normAutofit/>
          </a:bodyPr>
          <a:lstStyle/>
          <a:p>
            <a:pPr marL="36900" indent="0">
              <a:buNone/>
            </a:pPr>
            <a:r>
              <a:rPr lang="en-US" sz="3200" u="sng" dirty="0" err="1" smtClean="0"/>
              <a:t>Play-doh</a:t>
            </a:r>
            <a:r>
              <a:rPr lang="en-US" sz="3200" u="sng" dirty="0" smtClean="0"/>
              <a:t>/Sculpting</a:t>
            </a:r>
            <a:r>
              <a:rPr lang="en-US" sz="3200" dirty="0" smtClean="0"/>
              <a:t>: </a:t>
            </a:r>
          </a:p>
          <a:p>
            <a:pPr marL="36900" indent="0">
              <a:buNone/>
            </a:pPr>
            <a:r>
              <a:rPr lang="en-US" sz="2800" dirty="0"/>
              <a:t>	</a:t>
            </a:r>
            <a:r>
              <a:rPr lang="en-US" sz="2800" dirty="0" smtClean="0"/>
              <a:t>Using </a:t>
            </a:r>
            <a:r>
              <a:rPr lang="en-US" sz="2800" dirty="0" err="1" smtClean="0"/>
              <a:t>Play-doh</a:t>
            </a:r>
            <a:r>
              <a:rPr lang="en-US" sz="2800" dirty="0"/>
              <a:t> </a:t>
            </a:r>
            <a:r>
              <a:rPr lang="en-US" sz="2800" dirty="0" smtClean="0"/>
              <a:t>or modeling clay can help students to de-escalate by allowing them to become preoccupied by a separate activity. It also provide physical input and pressure which can relieve stress. You can have a stack of cards with things that the student can try to make. </a:t>
            </a:r>
            <a:endParaRPr lang="en-US"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795" y="4019012"/>
            <a:ext cx="4172755" cy="2347175"/>
          </a:xfrm>
          <a:prstGeom prst="rect">
            <a:avLst/>
          </a:prstGeom>
        </p:spPr>
      </p:pic>
    </p:spTree>
    <p:extLst>
      <p:ext uri="{BB962C8B-B14F-4D97-AF65-F5344CB8AC3E}">
        <p14:creationId xmlns:p14="http://schemas.microsoft.com/office/powerpoint/2010/main" val="800251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39144"/>
            <a:ext cx="10353762" cy="970450"/>
          </a:xfrm>
        </p:spPr>
        <p:txBody>
          <a:bodyPr/>
          <a:lstStyle/>
          <a:p>
            <a:r>
              <a:rPr lang="en-US" dirty="0" smtClean="0"/>
              <a:t>De-Escalation Activities</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3795" y="1515273"/>
            <a:ext cx="3365489" cy="4493101"/>
          </a:xfrm>
        </p:spPr>
      </p:pic>
      <p:sp>
        <p:nvSpPr>
          <p:cNvPr id="9" name="Content Placeholder 8"/>
          <p:cNvSpPr>
            <a:spLocks noGrp="1"/>
          </p:cNvSpPr>
          <p:nvPr>
            <p:ph sz="half" idx="2"/>
          </p:nvPr>
        </p:nvSpPr>
        <p:spPr>
          <a:xfrm>
            <a:off x="4752304" y="1515274"/>
            <a:ext cx="6515253" cy="1897628"/>
          </a:xfrm>
        </p:spPr>
        <p:txBody>
          <a:bodyPr>
            <a:normAutofit fontScale="92500"/>
          </a:bodyPr>
          <a:lstStyle/>
          <a:p>
            <a:pPr marL="36900" indent="0">
              <a:buNone/>
            </a:pPr>
            <a:r>
              <a:rPr lang="en-US" sz="3000" u="sng" dirty="0" smtClean="0"/>
              <a:t>Mirror Activities</a:t>
            </a:r>
            <a:r>
              <a:rPr lang="en-US" sz="3000" dirty="0" smtClean="0"/>
              <a:t>:</a:t>
            </a:r>
            <a:r>
              <a:rPr lang="en-US" sz="2800" dirty="0" smtClean="0"/>
              <a:t> </a:t>
            </a:r>
          </a:p>
          <a:p>
            <a:pPr marL="36900" indent="0">
              <a:buNone/>
            </a:pPr>
            <a:r>
              <a:rPr lang="en-US" sz="2800" dirty="0"/>
              <a:t>	</a:t>
            </a:r>
            <a:r>
              <a:rPr lang="en-US" sz="2800" dirty="0" smtClean="0"/>
              <a:t>Having students learn to recognize how their own body feels can help the student recognize their emotions over time.</a:t>
            </a:r>
            <a:endParaRPr lang="en-US" sz="2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327" y="3721995"/>
            <a:ext cx="3883097" cy="2705060"/>
          </a:xfrm>
          <a:prstGeom prst="rect">
            <a:avLst/>
          </a:prstGeom>
        </p:spPr>
      </p:pic>
    </p:spTree>
    <p:extLst>
      <p:ext uri="{BB962C8B-B14F-4D97-AF65-F5344CB8AC3E}">
        <p14:creationId xmlns:p14="http://schemas.microsoft.com/office/powerpoint/2010/main" val="909514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96779"/>
            <a:ext cx="10353762" cy="970450"/>
          </a:xfrm>
        </p:spPr>
        <p:txBody>
          <a:bodyPr/>
          <a:lstStyle/>
          <a:p>
            <a:r>
              <a:rPr lang="en-US" dirty="0" smtClean="0"/>
              <a:t>De-Escalation Activities</a:t>
            </a:r>
            <a:endParaRPr lang="en-US" dirty="0"/>
          </a:p>
        </p:txBody>
      </p:sp>
      <p:sp>
        <p:nvSpPr>
          <p:cNvPr id="5" name="Content Placeholder 4"/>
          <p:cNvSpPr>
            <a:spLocks noGrp="1"/>
          </p:cNvSpPr>
          <p:nvPr>
            <p:ph sz="half" idx="2"/>
          </p:nvPr>
        </p:nvSpPr>
        <p:spPr>
          <a:xfrm>
            <a:off x="6202892" y="1267229"/>
            <a:ext cx="5064665" cy="2921438"/>
          </a:xfrm>
        </p:spPr>
        <p:txBody>
          <a:bodyPr/>
          <a:lstStyle/>
          <a:p>
            <a:pPr marL="36900" indent="0">
              <a:buNone/>
            </a:pPr>
            <a:r>
              <a:rPr lang="en-US" sz="2400" u="sng" dirty="0" smtClean="0"/>
              <a:t>Handheld Fidgets/Sensory Items:</a:t>
            </a:r>
          </a:p>
          <a:p>
            <a:pPr marL="36900" indent="0">
              <a:buNone/>
            </a:pPr>
            <a:r>
              <a:rPr lang="en-US" sz="2400" dirty="0"/>
              <a:t>	</a:t>
            </a:r>
            <a:r>
              <a:rPr lang="en-US" sz="2400" dirty="0" smtClean="0"/>
              <a:t>Fidgets can be a great way to help students get their mind off the events of the escalation. It is important that staff process with students about the incident but the student must be able to calm first. </a:t>
            </a:r>
            <a:endParaRPr lang="en-US" sz="2400" dirty="0"/>
          </a:p>
        </p:txBody>
      </p:sp>
      <p:pic>
        <p:nvPicPr>
          <p:cNvPr id="7170" name="Picture 2" descr="Image result for classroom calming activit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277" y="782004"/>
            <a:ext cx="1685198" cy="26818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35" y="3761824"/>
            <a:ext cx="1951950" cy="260371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8160" y="1267229"/>
            <a:ext cx="2646657" cy="266546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384" y="4235902"/>
            <a:ext cx="2804928" cy="209493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5411" y="3932690"/>
            <a:ext cx="2628684" cy="2628684"/>
          </a:xfrm>
          <a:prstGeom prst="rect">
            <a:avLst/>
          </a:prstGeom>
        </p:spPr>
      </p:pic>
    </p:spTree>
    <p:extLst>
      <p:ext uri="{BB962C8B-B14F-4D97-AF65-F5344CB8AC3E}">
        <p14:creationId xmlns:p14="http://schemas.microsoft.com/office/powerpoint/2010/main" val="483599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3795" y="184598"/>
            <a:ext cx="10353762" cy="970450"/>
          </a:xfrm>
        </p:spPr>
        <p:txBody>
          <a:bodyPr/>
          <a:lstStyle/>
          <a:p>
            <a:r>
              <a:rPr lang="en-US" dirty="0" smtClean="0"/>
              <a:t>Calm Room</a:t>
            </a:r>
            <a:endParaRPr lang="en-US" dirty="0"/>
          </a:p>
        </p:txBody>
      </p:sp>
      <p:sp>
        <p:nvSpPr>
          <p:cNvPr id="6" name="Content Placeholder 5"/>
          <p:cNvSpPr>
            <a:spLocks noGrp="1"/>
          </p:cNvSpPr>
          <p:nvPr>
            <p:ph idx="1"/>
          </p:nvPr>
        </p:nvSpPr>
        <p:spPr>
          <a:xfrm>
            <a:off x="913795" y="927279"/>
            <a:ext cx="10353762" cy="5460642"/>
          </a:xfrm>
        </p:spPr>
        <p:txBody>
          <a:bodyPr>
            <a:normAutofit/>
          </a:bodyPr>
          <a:lstStyle/>
          <a:p>
            <a:pPr marL="36900" indent="0">
              <a:buNone/>
            </a:pPr>
            <a:r>
              <a:rPr lang="en-US" sz="3200" dirty="0" smtClean="0"/>
              <a:t>Considerations :</a:t>
            </a:r>
          </a:p>
          <a:p>
            <a:pPr lvl="1"/>
            <a:r>
              <a:rPr lang="en-US" sz="2800" dirty="0"/>
              <a:t>Soft Lighting</a:t>
            </a:r>
          </a:p>
          <a:p>
            <a:pPr lvl="1"/>
            <a:r>
              <a:rPr lang="en-US" sz="2800" dirty="0" smtClean="0"/>
              <a:t>Place for students to seclude themselves</a:t>
            </a:r>
          </a:p>
          <a:p>
            <a:pPr lvl="1"/>
            <a:r>
              <a:rPr lang="en-US" sz="2800" dirty="0" smtClean="0"/>
              <a:t>Soft Blanket/stuffed animal</a:t>
            </a:r>
          </a:p>
          <a:p>
            <a:pPr lvl="1"/>
            <a:r>
              <a:rPr lang="en-US" sz="2800" dirty="0" smtClean="0"/>
              <a:t>Neutral colors</a:t>
            </a:r>
          </a:p>
          <a:p>
            <a:pPr lvl="1"/>
            <a:r>
              <a:rPr lang="en-US" sz="2800" dirty="0" smtClean="0"/>
              <a:t>Calming music</a:t>
            </a:r>
          </a:p>
          <a:p>
            <a:pPr lvl="1"/>
            <a:r>
              <a:rPr lang="en-US" sz="2800" dirty="0" smtClean="0"/>
              <a:t>Calming manipulatives (consider calm boxes</a:t>
            </a:r>
            <a:r>
              <a:rPr lang="en-US" sz="2800" dirty="0" smtClean="0"/>
              <a:t>)</a:t>
            </a:r>
          </a:p>
          <a:p>
            <a:pPr lvl="1"/>
            <a:r>
              <a:rPr lang="en-US" sz="2800" dirty="0" smtClean="0"/>
              <a:t>Visuals for emotional regulation teaching</a:t>
            </a:r>
            <a:endParaRPr lang="en-US" sz="2800" dirty="0" smtClean="0"/>
          </a:p>
          <a:p>
            <a:pPr lvl="1"/>
            <a:endParaRPr lang="en-US" dirty="0"/>
          </a:p>
        </p:txBody>
      </p:sp>
      <p:pic>
        <p:nvPicPr>
          <p:cNvPr id="1026" name="Picture 2" descr="Image result for zones of reg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624" y="1146221"/>
            <a:ext cx="4137579" cy="316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433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00507"/>
            <a:ext cx="8361338" cy="970450"/>
          </a:xfrm>
        </p:spPr>
        <p:txBody>
          <a:bodyPr/>
          <a:lstStyle/>
          <a:p>
            <a:r>
              <a:rPr lang="en-US" dirty="0" smtClean="0"/>
              <a:t>Calm Kits</a:t>
            </a:r>
            <a:endParaRPr lang="en-US" dirty="0"/>
          </a:p>
        </p:txBody>
      </p:sp>
      <p:sp>
        <p:nvSpPr>
          <p:cNvPr id="3" name="Content Placeholder 2"/>
          <p:cNvSpPr>
            <a:spLocks noGrp="1"/>
          </p:cNvSpPr>
          <p:nvPr>
            <p:ph idx="1"/>
          </p:nvPr>
        </p:nvSpPr>
        <p:spPr>
          <a:xfrm>
            <a:off x="321972" y="1270957"/>
            <a:ext cx="10945585" cy="4520243"/>
          </a:xfrm>
        </p:spPr>
        <p:txBody>
          <a:bodyPr>
            <a:noAutofit/>
          </a:bodyPr>
          <a:lstStyle/>
          <a:p>
            <a:r>
              <a:rPr lang="en-US" sz="2800" dirty="0" smtClean="0"/>
              <a:t>Student create their own calm kits</a:t>
            </a:r>
          </a:p>
          <a:p>
            <a:r>
              <a:rPr lang="en-US" sz="2800" dirty="0" smtClean="0"/>
              <a:t>Might include:</a:t>
            </a:r>
          </a:p>
          <a:p>
            <a:pPr lvl="1"/>
            <a:r>
              <a:rPr lang="en-US" sz="2400" dirty="0" smtClean="0"/>
              <a:t>Favorite book</a:t>
            </a:r>
          </a:p>
          <a:p>
            <a:pPr lvl="1"/>
            <a:r>
              <a:rPr lang="en-US" sz="2400" dirty="0" err="1" smtClean="0"/>
              <a:t>Play-doh</a:t>
            </a:r>
            <a:r>
              <a:rPr lang="en-US" sz="2400" dirty="0" smtClean="0"/>
              <a:t> or </a:t>
            </a:r>
            <a:r>
              <a:rPr lang="en-US" sz="2400" dirty="0" err="1" smtClean="0"/>
              <a:t>Theraputty</a:t>
            </a:r>
            <a:endParaRPr lang="en-US" sz="2400" dirty="0" smtClean="0"/>
          </a:p>
          <a:p>
            <a:pPr lvl="1"/>
            <a:r>
              <a:rPr lang="en-US" sz="2400" dirty="0" smtClean="0"/>
              <a:t>Feeling Buddy</a:t>
            </a:r>
          </a:p>
          <a:p>
            <a:pPr lvl="1"/>
            <a:r>
              <a:rPr lang="en-US" sz="2400" dirty="0" smtClean="0"/>
              <a:t>Bubbles or windmill for breathing</a:t>
            </a:r>
          </a:p>
          <a:p>
            <a:pPr lvl="1"/>
            <a:r>
              <a:rPr lang="en-US" sz="2400" dirty="0" smtClean="0"/>
              <a:t>Breathing card/visual</a:t>
            </a:r>
          </a:p>
          <a:p>
            <a:pPr lvl="1"/>
            <a:r>
              <a:rPr lang="en-US" sz="2400" dirty="0" smtClean="0"/>
              <a:t>Calming fidget</a:t>
            </a:r>
          </a:p>
          <a:p>
            <a:pPr lvl="1"/>
            <a:r>
              <a:rPr lang="en-US" sz="2400" dirty="0" smtClean="0"/>
              <a:t>Break idea cards</a:t>
            </a:r>
            <a:endParaRPr lang="en-US" sz="2400" dirty="0"/>
          </a:p>
        </p:txBody>
      </p:sp>
      <p:pic>
        <p:nvPicPr>
          <p:cNvPr id="2050" name="Picture 2" descr="Image result for child windm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5065" y="4334846"/>
            <a:ext cx="1992424" cy="21830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lowing bubb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0202" y="4796815"/>
            <a:ext cx="3054931" cy="17210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breathing ca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0202" y="2506141"/>
            <a:ext cx="2147556" cy="182870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alming c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5483" y="901521"/>
            <a:ext cx="2932006" cy="293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3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87629"/>
            <a:ext cx="10353762" cy="970450"/>
          </a:xfrm>
        </p:spPr>
        <p:txBody>
          <a:bodyPr/>
          <a:lstStyle/>
          <a:p>
            <a:r>
              <a:rPr lang="en-US" dirty="0" smtClean="0"/>
              <a:t>Calm Room</a:t>
            </a:r>
            <a:endParaRPr lang="en-US" dirty="0"/>
          </a:p>
        </p:txBody>
      </p:sp>
      <p:sp>
        <p:nvSpPr>
          <p:cNvPr id="3" name="Content Placeholder 2"/>
          <p:cNvSpPr>
            <a:spLocks noGrp="1"/>
          </p:cNvSpPr>
          <p:nvPr>
            <p:ph idx="1"/>
          </p:nvPr>
        </p:nvSpPr>
        <p:spPr>
          <a:xfrm>
            <a:off x="913795" y="1532585"/>
            <a:ext cx="10353762" cy="4778063"/>
          </a:xfrm>
        </p:spPr>
        <p:txBody>
          <a:bodyPr>
            <a:normAutofit lnSpcReduction="10000"/>
          </a:bodyPr>
          <a:lstStyle/>
          <a:p>
            <a:r>
              <a:rPr lang="en-US" sz="3200" dirty="0" smtClean="0"/>
              <a:t>Need to be explicit about the expectations and procedures for calm room use</a:t>
            </a:r>
          </a:p>
          <a:p>
            <a:r>
              <a:rPr lang="en-US" sz="3200" dirty="0" smtClean="0"/>
              <a:t>Not a play room</a:t>
            </a:r>
          </a:p>
          <a:p>
            <a:r>
              <a:rPr lang="en-US" sz="3200" dirty="0" smtClean="0"/>
              <a:t>Students still need to be accountable for the work missed</a:t>
            </a:r>
          </a:p>
          <a:p>
            <a:r>
              <a:rPr lang="en-US" sz="3200" dirty="0" smtClean="0"/>
              <a:t>Not a place to get treats and prizes</a:t>
            </a:r>
          </a:p>
          <a:p>
            <a:r>
              <a:rPr lang="en-US" sz="3200" dirty="0" smtClean="0"/>
              <a:t>Keep data on student usage to determine behavioral trends</a:t>
            </a:r>
          </a:p>
          <a:p>
            <a:r>
              <a:rPr lang="en-US" sz="3200" dirty="0" smtClean="0"/>
              <a:t>Need to have a trusted, caring adult</a:t>
            </a:r>
          </a:p>
          <a:p>
            <a:endParaRPr lang="en-US" sz="2400" dirty="0" smtClean="0"/>
          </a:p>
          <a:p>
            <a:endParaRPr lang="en-US" dirty="0"/>
          </a:p>
        </p:txBody>
      </p:sp>
    </p:spTree>
    <p:extLst>
      <p:ext uri="{BB962C8B-B14F-4D97-AF65-F5344CB8AC3E}">
        <p14:creationId xmlns:p14="http://schemas.microsoft.com/office/powerpoint/2010/main" val="3343852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about the consequence?</a:t>
            </a:r>
            <a:endParaRPr lang="en-US" dirty="0"/>
          </a:p>
        </p:txBody>
      </p:sp>
      <p:pic>
        <p:nvPicPr>
          <p:cNvPr id="10242" name="Picture 2" descr="Image result for conseque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506" y="1771119"/>
            <a:ext cx="4326340" cy="4326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319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82054"/>
            <a:ext cx="10353762" cy="970450"/>
          </a:xfrm>
        </p:spPr>
        <p:txBody>
          <a:bodyPr>
            <a:normAutofit/>
          </a:bodyPr>
          <a:lstStyle/>
          <a:p>
            <a:r>
              <a:rPr lang="en-US" sz="4400" dirty="0" smtClean="0"/>
              <a:t>Restorative Justice</a:t>
            </a:r>
            <a:endParaRPr lang="en-US" sz="4400" dirty="0"/>
          </a:p>
        </p:txBody>
      </p:sp>
      <p:sp>
        <p:nvSpPr>
          <p:cNvPr id="3" name="Content Placeholder 2"/>
          <p:cNvSpPr>
            <a:spLocks noGrp="1"/>
          </p:cNvSpPr>
          <p:nvPr>
            <p:ph idx="1"/>
          </p:nvPr>
        </p:nvSpPr>
        <p:spPr>
          <a:xfrm>
            <a:off x="913795" y="1104652"/>
            <a:ext cx="10353762" cy="4058751"/>
          </a:xfrm>
        </p:spPr>
        <p:txBody>
          <a:bodyPr/>
          <a:lstStyle/>
          <a:p>
            <a:r>
              <a:rPr lang="en-US" sz="2800" dirty="0" smtClean="0"/>
              <a:t>Following a behavioral incident, one of the first questions is typically: </a:t>
            </a:r>
            <a:r>
              <a:rPr lang="en-US" sz="2800" i="1" dirty="0" smtClean="0"/>
              <a:t>What is the consequence going to be???</a:t>
            </a:r>
          </a:p>
          <a:p>
            <a:r>
              <a:rPr lang="en-US" sz="2800" dirty="0" smtClean="0"/>
              <a:t>The use of restorative justice can be transformative in addressing the needs of all parties</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082" y="2817496"/>
            <a:ext cx="4121622" cy="3747801"/>
          </a:xfrm>
          <a:prstGeom prst="rect">
            <a:avLst/>
          </a:prstGeom>
        </p:spPr>
      </p:pic>
    </p:spTree>
    <p:extLst>
      <p:ext uri="{BB962C8B-B14F-4D97-AF65-F5344CB8AC3E}">
        <p14:creationId xmlns:p14="http://schemas.microsoft.com/office/powerpoint/2010/main" val="7225905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295701"/>
            <a:ext cx="10353762" cy="970450"/>
          </a:xfrm>
        </p:spPr>
        <p:txBody>
          <a:bodyPr/>
          <a:lstStyle/>
          <a:p>
            <a:r>
              <a:rPr lang="en-US" dirty="0" smtClean="0"/>
              <a:t>Restorative Justice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412" y="1483293"/>
            <a:ext cx="9922527" cy="5045353"/>
          </a:xfrm>
          <a:prstGeom prst="rect">
            <a:avLst/>
          </a:prstGeom>
        </p:spPr>
      </p:pic>
    </p:spTree>
    <p:extLst>
      <p:ext uri="{BB962C8B-B14F-4D97-AF65-F5344CB8AC3E}">
        <p14:creationId xmlns:p14="http://schemas.microsoft.com/office/powerpoint/2010/main" val="37549558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33083"/>
            <a:ext cx="10353762" cy="970450"/>
          </a:xfrm>
        </p:spPr>
        <p:txBody>
          <a:bodyPr/>
          <a:lstStyle/>
          <a:p>
            <a:r>
              <a:rPr lang="en-US" dirty="0" smtClean="0"/>
              <a:t>Examples of Consequences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79020958"/>
              </p:ext>
            </p:extLst>
          </p:nvPr>
        </p:nvGraphicFramePr>
        <p:xfrm>
          <a:off x="540913" y="1000501"/>
          <a:ext cx="11114467" cy="5472420"/>
        </p:xfrm>
        <a:graphic>
          <a:graphicData uri="http://schemas.openxmlformats.org/drawingml/2006/table">
            <a:tbl>
              <a:tblPr firstRow="1" bandRow="1">
                <a:tableStyleId>{D7AC3CCA-C797-4891-BE02-D94E43425B78}</a:tableStyleId>
              </a:tblPr>
              <a:tblGrid>
                <a:gridCol w="3103808">
                  <a:extLst>
                    <a:ext uri="{9D8B030D-6E8A-4147-A177-3AD203B41FA5}">
                      <a16:colId xmlns:a16="http://schemas.microsoft.com/office/drawing/2014/main" val="229595016"/>
                    </a:ext>
                  </a:extLst>
                </a:gridCol>
                <a:gridCol w="8010659">
                  <a:extLst>
                    <a:ext uri="{9D8B030D-6E8A-4147-A177-3AD203B41FA5}">
                      <a16:colId xmlns:a16="http://schemas.microsoft.com/office/drawing/2014/main" val="3760788549"/>
                    </a:ext>
                  </a:extLst>
                </a:gridCol>
              </a:tblGrid>
              <a:tr h="416631">
                <a:tc>
                  <a:txBody>
                    <a:bodyPr/>
                    <a:lstStyle/>
                    <a:p>
                      <a:r>
                        <a:rPr lang="en-US" dirty="0" smtClean="0"/>
                        <a:t>Behavior</a:t>
                      </a:r>
                      <a:endParaRPr lang="en-US" dirty="0"/>
                    </a:p>
                  </a:txBody>
                  <a:tcPr/>
                </a:tc>
                <a:tc>
                  <a:txBody>
                    <a:bodyPr/>
                    <a:lstStyle/>
                    <a:p>
                      <a:r>
                        <a:rPr lang="en-US" dirty="0" smtClean="0"/>
                        <a:t>Consequence</a:t>
                      </a:r>
                      <a:endParaRPr lang="en-US" dirty="0"/>
                    </a:p>
                  </a:txBody>
                  <a:tcPr/>
                </a:tc>
                <a:extLst>
                  <a:ext uri="{0D108BD9-81ED-4DB2-BD59-A6C34878D82A}">
                    <a16:rowId xmlns:a16="http://schemas.microsoft.com/office/drawing/2014/main" val="1653515175"/>
                  </a:ext>
                </a:extLst>
              </a:tr>
              <a:tr h="1763949">
                <a:tc>
                  <a:txBody>
                    <a:bodyPr/>
                    <a:lstStyle/>
                    <a:p>
                      <a:r>
                        <a:rPr lang="en-US" dirty="0" smtClean="0"/>
                        <a:t>Destroys or</a:t>
                      </a:r>
                      <a:r>
                        <a:rPr lang="en-US" baseline="0" dirty="0" smtClean="0"/>
                        <a:t> damages property</a:t>
                      </a:r>
                      <a:endParaRPr lang="en-US" dirty="0"/>
                    </a:p>
                  </a:txBody>
                  <a:tcPr/>
                </a:tc>
                <a:tc>
                  <a:txBody>
                    <a:bodyPr/>
                    <a:lstStyle/>
                    <a:p>
                      <a:pPr marL="285750" indent="-285750">
                        <a:buFontTx/>
                        <a:buChar char="-"/>
                      </a:pPr>
                      <a:r>
                        <a:rPr lang="en-US" dirty="0" smtClean="0"/>
                        <a:t>Clean</a:t>
                      </a:r>
                      <a:r>
                        <a:rPr lang="en-US" baseline="0" dirty="0" smtClean="0"/>
                        <a:t> up the area </a:t>
                      </a:r>
                    </a:p>
                    <a:p>
                      <a:pPr marL="285750" indent="-285750">
                        <a:buFontTx/>
                        <a:buChar char="-"/>
                      </a:pPr>
                      <a:r>
                        <a:rPr lang="en-US" baseline="0" dirty="0" smtClean="0"/>
                        <a:t>Given community service within the school</a:t>
                      </a:r>
                    </a:p>
                    <a:p>
                      <a:pPr marL="285750" indent="-285750">
                        <a:buFontTx/>
                        <a:buChar char="-"/>
                      </a:pPr>
                      <a:r>
                        <a:rPr lang="en-US" baseline="0" dirty="0" smtClean="0"/>
                        <a:t>Help the custodian for specified amount of time</a:t>
                      </a:r>
                    </a:p>
                    <a:p>
                      <a:pPr marL="285750" indent="-285750">
                        <a:buFontTx/>
                        <a:buChar char="-"/>
                      </a:pPr>
                      <a:r>
                        <a:rPr lang="en-US" baseline="0" dirty="0" smtClean="0"/>
                        <a:t>Prepare a presentation for younger students about respect for the community and personal property</a:t>
                      </a:r>
                    </a:p>
                    <a:p>
                      <a:pPr marL="285750" indent="-285750">
                        <a:buFontTx/>
                        <a:buChar char="-"/>
                      </a:pPr>
                      <a:r>
                        <a:rPr lang="en-US" baseline="0" dirty="0" smtClean="0"/>
                        <a:t>Apology note to peers or teacher </a:t>
                      </a:r>
                      <a:endParaRPr lang="en-US" dirty="0"/>
                    </a:p>
                  </a:txBody>
                  <a:tcPr/>
                </a:tc>
                <a:extLst>
                  <a:ext uri="{0D108BD9-81ED-4DB2-BD59-A6C34878D82A}">
                    <a16:rowId xmlns:a16="http://schemas.microsoft.com/office/drawing/2014/main" val="2097323864"/>
                  </a:ext>
                </a:extLst>
              </a:tr>
              <a:tr h="1455313">
                <a:tc>
                  <a:txBody>
                    <a:bodyPr/>
                    <a:lstStyle/>
                    <a:p>
                      <a:r>
                        <a:rPr lang="en-US" dirty="0" smtClean="0"/>
                        <a:t>Aggression toward others</a:t>
                      </a:r>
                      <a:endParaRPr lang="en-US" dirty="0"/>
                    </a:p>
                  </a:txBody>
                  <a:tcPr/>
                </a:tc>
                <a:tc>
                  <a:txBody>
                    <a:bodyPr/>
                    <a:lstStyle/>
                    <a:p>
                      <a:pPr marL="285750" indent="-285750">
                        <a:buFontTx/>
                        <a:buChar char="-"/>
                      </a:pPr>
                      <a:r>
                        <a:rPr lang="en-US" dirty="0" smtClean="0"/>
                        <a:t>Apology note</a:t>
                      </a:r>
                    </a:p>
                    <a:p>
                      <a:pPr marL="285750" indent="-285750">
                        <a:buFontTx/>
                        <a:buChar char="-"/>
                      </a:pPr>
                      <a:r>
                        <a:rPr lang="en-US" dirty="0" smtClean="0"/>
                        <a:t>Prepare a presentation for others about</a:t>
                      </a:r>
                      <a:r>
                        <a:rPr lang="en-US" baseline="0" dirty="0" smtClean="0"/>
                        <a:t> what a safe body looks like</a:t>
                      </a:r>
                    </a:p>
                    <a:p>
                      <a:pPr marL="285750" indent="-285750">
                        <a:buFontTx/>
                        <a:buChar char="-"/>
                      </a:pPr>
                      <a:r>
                        <a:rPr lang="en-US" baseline="0" dirty="0" smtClean="0"/>
                        <a:t>Write a short story about a having a safe body</a:t>
                      </a:r>
                    </a:p>
                    <a:p>
                      <a:pPr marL="285750" indent="-285750">
                        <a:buFontTx/>
                        <a:buChar char="-"/>
                      </a:pPr>
                      <a:r>
                        <a:rPr lang="en-US" dirty="0" smtClean="0"/>
                        <a:t>Peer mediation</a:t>
                      </a:r>
                      <a:r>
                        <a:rPr lang="en-US" baseline="0" dirty="0" smtClean="0"/>
                        <a:t> session</a:t>
                      </a:r>
                    </a:p>
                    <a:p>
                      <a:pPr marL="285750" indent="-285750">
                        <a:buFontTx/>
                        <a:buChar char="-"/>
                      </a:pPr>
                      <a:r>
                        <a:rPr lang="en-US" dirty="0" smtClean="0"/>
                        <a:t>Service toward the victim of the aggression</a:t>
                      </a:r>
                      <a:endParaRPr lang="en-US" dirty="0"/>
                    </a:p>
                  </a:txBody>
                  <a:tcPr/>
                </a:tc>
                <a:extLst>
                  <a:ext uri="{0D108BD9-81ED-4DB2-BD59-A6C34878D82A}">
                    <a16:rowId xmlns:a16="http://schemas.microsoft.com/office/drawing/2014/main" val="2543350437"/>
                  </a:ext>
                </a:extLst>
              </a:tr>
              <a:tr h="416631">
                <a:tc>
                  <a:txBody>
                    <a:bodyPr/>
                    <a:lstStyle/>
                    <a:p>
                      <a:r>
                        <a:rPr lang="en-US" dirty="0" smtClean="0"/>
                        <a:t>Not</a:t>
                      </a:r>
                      <a:r>
                        <a:rPr lang="en-US" baseline="0" dirty="0" smtClean="0"/>
                        <a:t> going to class</a:t>
                      </a:r>
                      <a:endParaRPr lang="en-US" dirty="0"/>
                    </a:p>
                  </a:txBody>
                  <a:tcPr/>
                </a:tc>
                <a:tc>
                  <a:txBody>
                    <a:bodyPr/>
                    <a:lstStyle/>
                    <a:p>
                      <a:pPr marL="285750" indent="-285750">
                        <a:buFontTx/>
                        <a:buChar char="-"/>
                      </a:pPr>
                      <a:r>
                        <a:rPr lang="en-US" dirty="0" smtClean="0"/>
                        <a:t>Complete the missing work</a:t>
                      </a:r>
                    </a:p>
                    <a:p>
                      <a:pPr marL="285750" indent="-285750">
                        <a:buFontTx/>
                        <a:buChar char="-"/>
                      </a:pPr>
                      <a:r>
                        <a:rPr lang="en-US" dirty="0" smtClean="0"/>
                        <a:t>Assigned</a:t>
                      </a:r>
                      <a:r>
                        <a:rPr lang="en-US" baseline="0" dirty="0" smtClean="0"/>
                        <a:t> work time for time that was missed</a:t>
                      </a:r>
                    </a:p>
                    <a:p>
                      <a:pPr marL="285750" indent="-285750">
                        <a:buFontTx/>
                        <a:buChar char="-"/>
                      </a:pPr>
                      <a:r>
                        <a:rPr lang="en-US" baseline="0" dirty="0" smtClean="0"/>
                        <a:t>Alternate work task to make up for the missed time</a:t>
                      </a:r>
                      <a:endParaRPr lang="en-US" dirty="0"/>
                    </a:p>
                  </a:txBody>
                  <a:tcPr/>
                </a:tc>
                <a:extLst>
                  <a:ext uri="{0D108BD9-81ED-4DB2-BD59-A6C34878D82A}">
                    <a16:rowId xmlns:a16="http://schemas.microsoft.com/office/drawing/2014/main" val="2751036746"/>
                  </a:ext>
                </a:extLst>
              </a:tr>
              <a:tr h="416631">
                <a:tc>
                  <a:txBody>
                    <a:bodyPr/>
                    <a:lstStyle/>
                    <a:p>
                      <a:r>
                        <a:rPr lang="en-US" dirty="0" smtClean="0"/>
                        <a:t>Stealing items</a:t>
                      </a:r>
                      <a:endParaRPr lang="en-US" dirty="0"/>
                    </a:p>
                  </a:txBody>
                  <a:tcPr/>
                </a:tc>
                <a:tc>
                  <a:txBody>
                    <a:bodyPr/>
                    <a:lstStyle/>
                    <a:p>
                      <a:pPr marL="285750" indent="-285750">
                        <a:buFontTx/>
                        <a:buChar char="-"/>
                      </a:pPr>
                      <a:r>
                        <a:rPr lang="en-US" dirty="0" smtClean="0"/>
                        <a:t>Service toward the victim (e.g.,</a:t>
                      </a:r>
                      <a:r>
                        <a:rPr lang="en-US" baseline="0" dirty="0" smtClean="0"/>
                        <a:t> steals PE equipment so performs service in the PE area)</a:t>
                      </a:r>
                    </a:p>
                    <a:p>
                      <a:pPr marL="285750" indent="-285750">
                        <a:buFontTx/>
                        <a:buChar char="-"/>
                      </a:pPr>
                      <a:r>
                        <a:rPr lang="en-US" dirty="0" smtClean="0"/>
                        <a:t>Teach</a:t>
                      </a:r>
                      <a:r>
                        <a:rPr lang="en-US" baseline="0" dirty="0" smtClean="0"/>
                        <a:t> others about the importance of trust and integrity (e.g., </a:t>
                      </a:r>
                      <a:r>
                        <a:rPr lang="en-US" baseline="0" dirty="0" err="1" smtClean="0"/>
                        <a:t>Kahoot</a:t>
                      </a:r>
                      <a:r>
                        <a:rPr lang="en-US" baseline="0" dirty="0" smtClean="0"/>
                        <a:t>)</a:t>
                      </a:r>
                      <a:endParaRPr lang="en-US" dirty="0"/>
                    </a:p>
                  </a:txBody>
                  <a:tcPr/>
                </a:tc>
                <a:extLst>
                  <a:ext uri="{0D108BD9-81ED-4DB2-BD59-A6C34878D82A}">
                    <a16:rowId xmlns:a16="http://schemas.microsoft.com/office/drawing/2014/main" val="443660211"/>
                  </a:ext>
                </a:extLst>
              </a:tr>
            </a:tbl>
          </a:graphicData>
        </a:graphic>
      </p:graphicFrame>
    </p:spTree>
    <p:extLst>
      <p:ext uri="{BB962C8B-B14F-4D97-AF65-F5344CB8AC3E}">
        <p14:creationId xmlns:p14="http://schemas.microsoft.com/office/powerpoint/2010/main" val="6891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95" y="423081"/>
            <a:ext cx="10353762" cy="6182435"/>
          </a:xfrm>
        </p:spPr>
        <p:txBody>
          <a:bodyPr anchor="t">
            <a:normAutofit fontScale="90000"/>
          </a:bodyPr>
          <a:lstStyle/>
          <a:p>
            <a:r>
              <a:rPr lang="en-US" dirty="0" smtClean="0"/>
              <a:t>In the meantime we have students in crisis on a daily basis. </a:t>
            </a:r>
            <a:r>
              <a:rPr lang="en-US" dirty="0"/>
              <a:t/>
            </a:r>
            <a:br>
              <a:rPr lang="en-US" dirty="0"/>
            </a:br>
            <a:r>
              <a:rPr lang="en-US" sz="4400" dirty="0" smtClean="0"/>
              <a:t/>
            </a:r>
            <a:br>
              <a:rPr lang="en-US" sz="4400"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What can we do to help them de-escalate?</a:t>
            </a:r>
            <a:endParaRPr lang="en-US" dirty="0"/>
          </a:p>
        </p:txBody>
      </p:sp>
      <p:pic>
        <p:nvPicPr>
          <p:cNvPr id="8194" name="Picture 2" descr="Image result for student behaviors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5676" y="1726939"/>
            <a:ext cx="3810000" cy="369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0959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Resources:</a:t>
            </a:r>
            <a:endParaRPr lang="en-US" b="1" u="sng" dirty="0"/>
          </a:p>
        </p:txBody>
      </p:sp>
      <p:sp>
        <p:nvSpPr>
          <p:cNvPr id="3" name="Content Placeholder 2"/>
          <p:cNvSpPr>
            <a:spLocks noGrp="1"/>
          </p:cNvSpPr>
          <p:nvPr>
            <p:ph idx="1"/>
          </p:nvPr>
        </p:nvSpPr>
        <p:spPr>
          <a:xfrm>
            <a:off x="913795" y="1732449"/>
            <a:ext cx="10353762" cy="3085211"/>
          </a:xfrm>
        </p:spPr>
        <p:txBody>
          <a:bodyPr>
            <a:normAutofit/>
          </a:bodyPr>
          <a:lstStyle/>
          <a:p>
            <a:pPr lvl="0"/>
            <a:r>
              <a:rPr lang="en-US" sz="2800" u="sng" dirty="0">
                <a:effectLst/>
                <a:hlinkClick r:id="rId2"/>
              </a:rPr>
              <a:t>https://consciousdiscipline.com/</a:t>
            </a:r>
            <a:endParaRPr lang="en-US" sz="2800" dirty="0">
              <a:effectLst/>
            </a:endParaRPr>
          </a:p>
          <a:p>
            <a:pPr lvl="0"/>
            <a:r>
              <a:rPr lang="en-US" sz="2800" u="sng" dirty="0">
                <a:effectLst/>
                <a:hlinkClick r:id="rId3"/>
              </a:rPr>
              <a:t>https://www.samhsa.gov/topics</a:t>
            </a:r>
            <a:r>
              <a:rPr lang="en-US" sz="2800" dirty="0">
                <a:effectLst/>
              </a:rPr>
              <a:t> </a:t>
            </a:r>
          </a:p>
          <a:p>
            <a:pPr lvl="0"/>
            <a:r>
              <a:rPr lang="en-US" sz="2800" u="sng" dirty="0">
                <a:effectLst/>
                <a:hlinkClick r:id="rId4"/>
              </a:rPr>
              <a:t>http://behaviorideas.weebly.com/</a:t>
            </a:r>
            <a:endParaRPr lang="en-US" sz="2800" dirty="0">
              <a:effectLst/>
            </a:endParaRPr>
          </a:p>
          <a:p>
            <a:pPr lvl="0"/>
            <a:r>
              <a:rPr lang="en-US" sz="2800" u="sng" dirty="0">
                <a:effectLst/>
                <a:hlinkClick r:id="rId5"/>
              </a:rPr>
              <a:t>http://traumaessentials.weebly.com/</a:t>
            </a:r>
            <a:endParaRPr lang="en-US" sz="2800" dirty="0">
              <a:effectLst/>
            </a:endParaRPr>
          </a:p>
          <a:p>
            <a:r>
              <a:rPr lang="en-US" sz="2800" dirty="0">
                <a:hlinkClick r:id="rId6"/>
              </a:rPr>
              <a:t>http://restorativejustice.org/#</a:t>
            </a:r>
            <a:r>
              <a:rPr lang="en-US" sz="2800" dirty="0" smtClean="0">
                <a:hlinkClick r:id="rId6"/>
              </a:rPr>
              <a:t>sthash.34FHRfxw.dpbs</a:t>
            </a:r>
            <a:r>
              <a:rPr lang="en-US" sz="2800" dirty="0" smtClean="0"/>
              <a:t> </a:t>
            </a:r>
            <a:endParaRPr lang="en-US" sz="2800" dirty="0"/>
          </a:p>
        </p:txBody>
      </p:sp>
    </p:spTree>
    <p:extLst>
      <p:ext uri="{BB962C8B-B14F-4D97-AF65-F5344CB8AC3E}">
        <p14:creationId xmlns:p14="http://schemas.microsoft.com/office/powerpoint/2010/main" val="11960842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957015"/>
            <a:ext cx="10353762" cy="970450"/>
          </a:xfrm>
        </p:spPr>
        <p:txBody>
          <a:bodyPr/>
          <a:lstStyle/>
          <a:p>
            <a:r>
              <a:rPr lang="en-US" dirty="0" smtClean="0"/>
              <a:t>Questions???</a:t>
            </a:r>
            <a:endParaRPr lang="en-US" dirty="0"/>
          </a:p>
        </p:txBody>
      </p:sp>
    </p:spTree>
    <p:extLst>
      <p:ext uri="{BB962C8B-B14F-4D97-AF65-F5344CB8AC3E}">
        <p14:creationId xmlns:p14="http://schemas.microsoft.com/office/powerpoint/2010/main" val="2724273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De-Escalation Myth:</a:t>
            </a:r>
            <a:endParaRPr lang="en-US" dirty="0"/>
          </a:p>
        </p:txBody>
      </p:sp>
      <p:sp>
        <p:nvSpPr>
          <p:cNvPr id="4" name="Content Placeholder 3"/>
          <p:cNvSpPr>
            <a:spLocks noGrp="1"/>
          </p:cNvSpPr>
          <p:nvPr>
            <p:ph idx="1"/>
          </p:nvPr>
        </p:nvSpPr>
        <p:spPr>
          <a:xfrm>
            <a:off x="913795" y="1732450"/>
            <a:ext cx="10353762" cy="1268328"/>
          </a:xfrm>
        </p:spPr>
        <p:txBody>
          <a:bodyPr>
            <a:normAutofit/>
          </a:bodyPr>
          <a:lstStyle/>
          <a:p>
            <a:pPr marL="36900" indent="0" algn="ctr">
              <a:buNone/>
            </a:pPr>
            <a:r>
              <a:rPr lang="en-US" sz="3600" dirty="0" smtClean="0"/>
              <a:t>The best staff in your building are able to quickly help a student de-escalate from a crisis</a:t>
            </a:r>
            <a:endParaRPr lang="en-US" sz="3600" dirty="0"/>
          </a:p>
        </p:txBody>
      </p:sp>
      <p:sp>
        <p:nvSpPr>
          <p:cNvPr id="5" name="Explosion 2 4"/>
          <p:cNvSpPr/>
          <p:nvPr/>
        </p:nvSpPr>
        <p:spPr>
          <a:xfrm>
            <a:off x="2626259" y="2884869"/>
            <a:ext cx="6928834" cy="3296991"/>
          </a:xfrm>
          <a:prstGeom prst="irregularSeal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400" dirty="0" smtClean="0">
                <a:latin typeface="Aharoni" panose="02010803020104030203" pitchFamily="2" charset="-79"/>
                <a:cs typeface="Aharoni" panose="02010803020104030203" pitchFamily="2" charset="-79"/>
              </a:rPr>
              <a:t>FALSE</a:t>
            </a:r>
            <a:endParaRPr lang="en-US" sz="4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0844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95" y="609599"/>
            <a:ext cx="10353762" cy="5108621"/>
          </a:xfrm>
        </p:spPr>
        <p:txBody>
          <a:bodyPr>
            <a:normAutofit/>
          </a:bodyPr>
          <a:lstStyle/>
          <a:p>
            <a:r>
              <a:rPr lang="en-US" sz="4400" dirty="0" smtClean="0"/>
              <a:t>The best staff in your building are able to implementation strategies, techniques, and structure that lessen the number of times  a student escalates in the first place.</a:t>
            </a:r>
            <a:endParaRPr lang="en-US" sz="4400" dirty="0"/>
          </a:p>
        </p:txBody>
      </p:sp>
    </p:spTree>
    <p:extLst>
      <p:ext uri="{BB962C8B-B14F-4D97-AF65-F5344CB8AC3E}">
        <p14:creationId xmlns:p14="http://schemas.microsoft.com/office/powerpoint/2010/main" val="3589881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irst things fir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4471" y="709685"/>
            <a:ext cx="7124516" cy="534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603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329045"/>
            <a:ext cx="10353762" cy="970450"/>
          </a:xfrm>
        </p:spPr>
        <p:txBody>
          <a:bodyPr/>
          <a:lstStyle/>
          <a:p>
            <a:r>
              <a:rPr lang="en-US" dirty="0" smtClean="0"/>
              <a:t>Know the Brain State</a:t>
            </a:r>
            <a:endParaRPr lang="en-US" dirty="0"/>
          </a:p>
        </p:txBody>
      </p:sp>
      <p:pic>
        <p:nvPicPr>
          <p:cNvPr id="11266"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710" y="1299495"/>
            <a:ext cx="4653929" cy="253850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46" y="4076155"/>
            <a:ext cx="1048702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337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851" y="1046329"/>
            <a:ext cx="10353762" cy="1983475"/>
          </a:xfrm>
        </p:spPr>
        <p:txBody>
          <a:bodyPr>
            <a:normAutofit fontScale="90000"/>
          </a:bodyPr>
          <a:lstStyle/>
          <a:p>
            <a:r>
              <a:rPr lang="en-US" dirty="0" smtClean="0"/>
              <a:t>Think of a student who has displayed significant behavioral concerns in the past</a:t>
            </a:r>
            <a:br>
              <a:rPr lang="en-US" dirty="0" smtClean="0"/>
            </a:br>
            <a:r>
              <a:rPr lang="en-US" dirty="0" smtClean="0"/>
              <a:t/>
            </a:r>
            <a:br>
              <a:rPr lang="en-US" dirty="0" smtClean="0"/>
            </a:br>
            <a:r>
              <a:rPr lang="en-US" dirty="0" smtClean="0"/>
              <a:t>1) What did they look like when they were calm?</a:t>
            </a:r>
            <a:br>
              <a:rPr lang="en-US" dirty="0" smtClean="0"/>
            </a:br>
            <a:r>
              <a:rPr lang="en-US" dirty="0" smtClean="0"/>
              <a:t>2) What did they look like when they were in crisis?</a:t>
            </a:r>
            <a:endParaRPr lang="en-US" dirty="0"/>
          </a:p>
        </p:txBody>
      </p:sp>
      <p:pic>
        <p:nvPicPr>
          <p:cNvPr id="2050" name="Picture 2" descr="Image result for student agg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216" y="3871238"/>
            <a:ext cx="5603781" cy="229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7051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397</TotalTime>
  <Words>934</Words>
  <Application>Microsoft Office PowerPoint</Application>
  <PresentationFormat>Widescreen</PresentationFormat>
  <Paragraphs>154</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Aharoni</vt:lpstr>
      <vt:lpstr>Arial</vt:lpstr>
      <vt:lpstr>Calibri</vt:lpstr>
      <vt:lpstr>Calisto MT</vt:lpstr>
      <vt:lpstr>Trebuchet MS</vt:lpstr>
      <vt:lpstr>Wingdings 2</vt:lpstr>
      <vt:lpstr>Slate</vt:lpstr>
      <vt:lpstr>Soda Pop Head     Presented by Jacob Wolf District ED Program Facilitator </vt:lpstr>
      <vt:lpstr>"The goal of resolving conflict in a relationship is not victory or defeat. It's reaching understanding and letting go of our need to be right. "</vt:lpstr>
      <vt:lpstr>Why has there been such a big change in recent years?</vt:lpstr>
      <vt:lpstr>In the meantime we have students in crisis on a daily basis.         What can we do to help them de-escalate?</vt:lpstr>
      <vt:lpstr>De-Escalation Myth:</vt:lpstr>
      <vt:lpstr>The best staff in your building are able to implementation strategies, techniques, and structure that lessen the number of times  a student escalates in the first place.</vt:lpstr>
      <vt:lpstr>PowerPoint Presentation</vt:lpstr>
      <vt:lpstr>Know the Brain State</vt:lpstr>
      <vt:lpstr>Think of a student who has displayed significant behavioral concerns in the past  1) What did they look like when they were calm? 2) What did they look like when they were in crisis?</vt:lpstr>
      <vt:lpstr>PowerPoint Presentation</vt:lpstr>
      <vt:lpstr>On your blank sheet write down a few things that staff might do to escalate the situation with the student you chose </vt:lpstr>
      <vt:lpstr>De-Escalation Strategies</vt:lpstr>
      <vt:lpstr>Basic Needs</vt:lpstr>
      <vt:lpstr>Potential Impact on Student Basic Needs</vt:lpstr>
      <vt:lpstr>Basic Needs???</vt:lpstr>
      <vt:lpstr>Behavioral Expectations &amp; Consistency</vt:lpstr>
      <vt:lpstr>PowerPoint Presentation</vt:lpstr>
      <vt:lpstr>Consistency in Staff Response</vt:lpstr>
      <vt:lpstr>Community &amp; Relationship Building</vt:lpstr>
      <vt:lpstr>Community &amp; Relationship Building</vt:lpstr>
      <vt:lpstr>Knowing the Triggers</vt:lpstr>
      <vt:lpstr>Mindfulness</vt:lpstr>
      <vt:lpstr>Change of Environment (and staff)</vt:lpstr>
      <vt:lpstr>Safe Spots</vt:lpstr>
      <vt:lpstr>Silence</vt:lpstr>
      <vt:lpstr>Breathing Strategies</vt:lpstr>
      <vt:lpstr>Secret Signals</vt:lpstr>
      <vt:lpstr>De-Escalation Activities</vt:lpstr>
      <vt:lpstr>De-Escalation Activities</vt:lpstr>
      <vt:lpstr>De-Escalation Activities</vt:lpstr>
      <vt:lpstr>De-Escalation Activities</vt:lpstr>
      <vt:lpstr>De-Escalation Activities</vt:lpstr>
      <vt:lpstr>Calm Room</vt:lpstr>
      <vt:lpstr>Calm Kits</vt:lpstr>
      <vt:lpstr>Calm Room</vt:lpstr>
      <vt:lpstr>What about the consequence?</vt:lpstr>
      <vt:lpstr>Restorative Justice</vt:lpstr>
      <vt:lpstr>Restorative Justice</vt:lpstr>
      <vt:lpstr>Examples of Consequences</vt:lpstr>
      <vt:lpstr>Resources:</vt:lpstr>
      <vt:lpstr>Questions???</vt:lpstr>
    </vt:vector>
  </TitlesOfParts>
  <Company>Olathe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De-Escalation Strategies</dc:title>
  <dc:creator>Jacob Wolf</dc:creator>
  <cp:lastModifiedBy>Jacob Wolf</cp:lastModifiedBy>
  <cp:revision>39</cp:revision>
  <cp:lastPrinted>2017-08-10T15:37:59Z</cp:lastPrinted>
  <dcterms:created xsi:type="dcterms:W3CDTF">2017-08-04T17:00:07Z</dcterms:created>
  <dcterms:modified xsi:type="dcterms:W3CDTF">2017-09-28T15:59:45Z</dcterms:modified>
</cp:coreProperties>
</file>