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273" r:id="rId3"/>
    <p:sldId id="257" r:id="rId4"/>
    <p:sldId id="287" r:id="rId5"/>
    <p:sldId id="291" r:id="rId6"/>
    <p:sldId id="289" r:id="rId7"/>
    <p:sldId id="292" r:id="rId8"/>
    <p:sldId id="294" r:id="rId9"/>
    <p:sldId id="293" r:id="rId10"/>
    <p:sldId id="288" r:id="rId11"/>
    <p:sldId id="295" r:id="rId12"/>
    <p:sldId id="274" r:id="rId13"/>
    <p:sldId id="278" r:id="rId14"/>
    <p:sldId id="316" r:id="rId15"/>
    <p:sldId id="285" r:id="rId16"/>
    <p:sldId id="279" r:id="rId17"/>
    <p:sldId id="258" r:id="rId18"/>
    <p:sldId id="259" r:id="rId19"/>
    <p:sldId id="286" r:id="rId20"/>
    <p:sldId id="280" r:id="rId21"/>
    <p:sldId id="296" r:id="rId22"/>
    <p:sldId id="281" r:id="rId23"/>
    <p:sldId id="260" r:id="rId24"/>
    <p:sldId id="261" r:id="rId25"/>
    <p:sldId id="297" r:id="rId26"/>
    <p:sldId id="317" r:id="rId27"/>
    <p:sldId id="320" r:id="rId28"/>
    <p:sldId id="319" r:id="rId29"/>
    <p:sldId id="321" r:id="rId30"/>
    <p:sldId id="318" r:id="rId31"/>
    <p:sldId id="266" r:id="rId32"/>
    <p:sldId id="298" r:id="rId33"/>
    <p:sldId id="300" r:id="rId34"/>
    <p:sldId id="262" r:id="rId35"/>
    <p:sldId id="301" r:id="rId36"/>
    <p:sldId id="302" r:id="rId37"/>
    <p:sldId id="304" r:id="rId38"/>
    <p:sldId id="305" r:id="rId39"/>
    <p:sldId id="299" r:id="rId40"/>
    <p:sldId id="263" r:id="rId41"/>
    <p:sldId id="322" r:id="rId42"/>
    <p:sldId id="323" r:id="rId43"/>
    <p:sldId id="306" r:id="rId44"/>
    <p:sldId id="268" r:id="rId45"/>
    <p:sldId id="308" r:id="rId46"/>
    <p:sldId id="311" r:id="rId47"/>
    <p:sldId id="312" r:id="rId48"/>
    <p:sldId id="313" r:id="rId49"/>
    <p:sldId id="314" r:id="rId50"/>
    <p:sldId id="315" r:id="rId51"/>
    <p:sldId id="282" r:id="rId52"/>
    <p:sldId id="267" r:id="rId53"/>
    <p:sldId id="309" r:id="rId54"/>
    <p:sldId id="270" r:id="rId55"/>
    <p:sldId id="310" r:id="rId56"/>
    <p:sldId id="265" r:id="rId5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695" autoAdjust="0"/>
  </p:normalViewPr>
  <p:slideViewPr>
    <p:cSldViewPr>
      <p:cViewPr varScale="1">
        <p:scale>
          <a:sx n="37" d="100"/>
          <a:sy n="37" d="100"/>
        </p:scale>
        <p:origin x="23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38C1-0CEA-4D39-BCF9-DDE29BF55BD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1DC1-A4E6-4F42-928C-7D212AE79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F591-FFBE-437F-8C01-40D7A48E167D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B840-C4ED-4CB4-B501-A0E997A5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9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Difficulty</a:t>
            </a:r>
            <a:r>
              <a:rPr lang="en-US" baseline="0" dirty="0" smtClean="0"/>
              <a:t> especially if behavior is escalated when a child is in crisis, limit/stop your auditory cueing – try visuals (</a:t>
            </a:r>
            <a:r>
              <a:rPr lang="en-US" baseline="0" dirty="0" err="1" smtClean="0"/>
              <a:t>Brayden</a:t>
            </a:r>
            <a:r>
              <a:rPr lang="en-US" baseline="0" dirty="0" smtClean="0"/>
              <a:t> wanting Mimi – Shari draws a stick figure of Mimi)</a:t>
            </a:r>
          </a:p>
          <a:p>
            <a:r>
              <a:rPr lang="en-US" baseline="0" dirty="0" smtClean="0"/>
              <a:t>Use an object from the room as a visual cue for transitioning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into groups (line up according to birth month – NO TALKING)</a:t>
            </a:r>
          </a:p>
          <a:p>
            <a:r>
              <a:rPr lang="en-US" baseline="0" dirty="0" smtClean="0"/>
              <a:t>Shari gives verbal directions on how to make a digger.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attempt “Make a digger”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attempt – Shari gives more discreet directions  (all verbal)</a:t>
            </a:r>
          </a:p>
          <a:p>
            <a:r>
              <a:rPr lang="en-US" baseline="0" dirty="0" smtClean="0"/>
              <a:t>Ask – how are you doing so far? (not successful)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attempt – show picture</a:t>
            </a:r>
            <a:r>
              <a:rPr lang="en-US" baseline="0" dirty="0" smtClean="0"/>
              <a:t> “make a digger”</a:t>
            </a:r>
          </a:p>
          <a:p>
            <a:r>
              <a:rPr lang="en-US" baseline="0" dirty="0" smtClean="0"/>
              <a:t>Ask – how did this work for you?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baseline="0" dirty="0" smtClean="0"/>
              <a:t> attempt – step by step verbal directions as well as individual directions ****talk about difficulty when a kid is supposed to see visuals and we won’t stop talking.</a:t>
            </a:r>
          </a:p>
          <a:p>
            <a:r>
              <a:rPr lang="en-US" baseline="0" dirty="0" smtClean="0"/>
              <a:t>Ask - How did that work for you?</a:t>
            </a:r>
          </a:p>
          <a:p>
            <a:r>
              <a:rPr lang="en-US" baseline="0" dirty="0" smtClean="0"/>
              <a:t>5</a:t>
            </a:r>
            <a:r>
              <a:rPr lang="en-US" baseline="30000" dirty="0" smtClean="0"/>
              <a:t>th</a:t>
            </a:r>
            <a:r>
              <a:rPr lang="en-US" baseline="0" dirty="0" smtClean="0"/>
              <a:t> attempt – promote most independence </a:t>
            </a:r>
          </a:p>
          <a:p>
            <a:r>
              <a:rPr lang="en-US" baseline="0" dirty="0" smtClean="0"/>
              <a:t>Ask – how did that work for you?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Discuss pros and cons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Mendy came</a:t>
            </a:r>
            <a:r>
              <a:rPr lang="en-US" sz="2000" baseline="0" dirty="0" smtClean="0"/>
              <a:t> up with this title!!</a:t>
            </a:r>
          </a:p>
          <a:p>
            <a:r>
              <a:rPr lang="en-US" sz="2000" baseline="0" dirty="0" smtClean="0"/>
              <a:t>Give example of talking </a:t>
            </a:r>
            <a:r>
              <a:rPr lang="en-US" sz="2000" baseline="0" dirty="0" err="1" smtClean="0"/>
              <a:t>mendy’s</a:t>
            </a:r>
            <a:r>
              <a:rPr lang="en-US" sz="2000" baseline="0" dirty="0" smtClean="0"/>
              <a:t> mother through making a genius </a:t>
            </a:r>
            <a:r>
              <a:rPr lang="en-US" sz="2000" baseline="0" dirty="0" err="1" smtClean="0"/>
              <a:t>appt</a:t>
            </a:r>
            <a:endParaRPr lang="en-US" sz="2000" baseline="0" dirty="0" smtClean="0"/>
          </a:p>
          <a:p>
            <a:r>
              <a:rPr lang="en-US" sz="2000" baseline="0" dirty="0" smtClean="0"/>
              <a:t>Shari’s internet email story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</a:t>
            </a:r>
            <a:r>
              <a:rPr lang="en-US" baseline="0" dirty="0" smtClean="0"/>
              <a:t> we are here for!</a:t>
            </a:r>
            <a:br>
              <a:rPr lang="en-US" baseline="0" dirty="0" smtClean="0"/>
            </a:br>
            <a:r>
              <a:rPr lang="en-US" baseline="0" dirty="0" smtClean="0"/>
              <a:t>Shari to put in visual equation</a:t>
            </a:r>
          </a:p>
          <a:p>
            <a:r>
              <a:rPr lang="en-US" baseline="0" dirty="0" smtClean="0"/>
              <a:t>Picture of a kid + visual = independence</a:t>
            </a:r>
          </a:p>
          <a:p>
            <a:r>
              <a:rPr lang="en-US" baseline="0" dirty="0" smtClean="0"/>
              <a:t>Picture of a kid + verbal =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5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0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Carol’s new</a:t>
            </a:r>
            <a:r>
              <a:rPr lang="en-US" baseline="0" dirty="0" smtClean="0"/>
              <a:t> plan for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3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61D86-D674-42EC-AF79-C97C82D71D9B}" type="slidenum">
              <a:rPr lang="en-US"/>
              <a:pPr/>
              <a:t>21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EXAMPLES</a:t>
            </a:r>
          </a:p>
        </p:txBody>
      </p:sp>
    </p:spTree>
    <p:extLst>
      <p:ext uri="{BB962C8B-B14F-4D97-AF65-F5344CB8AC3E}">
        <p14:creationId xmlns:p14="http://schemas.microsoft.com/office/powerpoint/2010/main" val="1814831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7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adjust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9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9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8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2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9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5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0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1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4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8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1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8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2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</a:t>
            </a:r>
            <a:r>
              <a:rPr lang="en-US" baseline="0" dirty="0" smtClean="0"/>
              <a:t>s the completion signal is just the completion of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38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5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66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6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53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93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3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415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1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93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3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2B840-C4ED-4CB4-B501-A0E997A5F6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4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8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A05F-883D-4753-8F60-4CA16670162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3BB8-DA12-443D-B96F-620AC07F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B6FB-82F0-4176-B878-6A9D2BF4469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26B7-956D-4C68-8108-73B16EF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http://www.mazeforge.com/Words/wp-content/uploads/2008/07/image-28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http://morbid-romantic.net/wp-content/uploads/2008/03/ruby.jpg" TargetMode="External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Visuals to Support Routines and Transitions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Mendy Ruthrauff</a:t>
            </a:r>
            <a:r>
              <a:rPr lang="en-US" sz="2000" dirty="0"/>
              <a:t> </a:t>
            </a:r>
            <a:r>
              <a:rPr lang="en-US" sz="2000" dirty="0" smtClean="0"/>
              <a:t>and Shari Hardinger</a:t>
            </a:r>
          </a:p>
          <a:p>
            <a:r>
              <a:rPr lang="en-US" sz="2000" dirty="0" smtClean="0"/>
              <a:t>SMSD Autism Behavior Specialists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8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3024" cy="58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National Standards </a:t>
            </a:r>
            <a:r>
              <a:rPr lang="en-US" dirty="0" smtClean="0">
                <a:latin typeface="+mj-lt"/>
              </a:rPr>
              <a:t>Report 2009– Established Treatments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Modeling</a:t>
            </a:r>
          </a:p>
          <a:p>
            <a:pPr lvl="1"/>
            <a:r>
              <a:rPr lang="en-US" dirty="0" smtClean="0">
                <a:latin typeface="+mj-lt"/>
              </a:rPr>
              <a:t>Naturalistic teaching</a:t>
            </a:r>
          </a:p>
          <a:p>
            <a:pPr lvl="1"/>
            <a:r>
              <a:rPr lang="en-US" dirty="0" smtClean="0">
                <a:latin typeface="+mj-lt"/>
              </a:rPr>
              <a:t>Schedules</a:t>
            </a:r>
          </a:p>
          <a:p>
            <a:pPr lvl="1"/>
            <a:r>
              <a:rPr lang="en-US" dirty="0" smtClean="0">
                <a:latin typeface="+mj-lt"/>
              </a:rPr>
              <a:t>Story based interventions</a:t>
            </a:r>
          </a:p>
          <a:p>
            <a:pPr lvl="1"/>
            <a:r>
              <a:rPr lang="en-US" dirty="0" smtClean="0">
                <a:latin typeface="+mj-lt"/>
              </a:rPr>
              <a:t>Self managements</a:t>
            </a:r>
          </a:p>
          <a:p>
            <a:pPr lvl="2"/>
            <a:r>
              <a:rPr lang="en-US" dirty="0" smtClean="0">
                <a:latin typeface="+mj-lt"/>
              </a:rPr>
              <a:t>Checklists</a:t>
            </a:r>
          </a:p>
          <a:p>
            <a:pPr lvl="2"/>
            <a:r>
              <a:rPr lang="en-US" dirty="0" smtClean="0">
                <a:latin typeface="+mj-lt"/>
              </a:rPr>
              <a:t>Visual prompts</a:t>
            </a:r>
          </a:p>
        </p:txBody>
      </p:sp>
    </p:spTree>
    <p:extLst>
      <p:ext uri="{BB962C8B-B14F-4D97-AF65-F5344CB8AC3E}">
        <p14:creationId xmlns:p14="http://schemas.microsoft.com/office/powerpoint/2010/main" val="35299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Shawnee Mission School District Autism Specialist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Visual Supports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Some individuals with </a:t>
            </a:r>
            <a:r>
              <a:rPr lang="en-US" dirty="0" smtClean="0">
                <a:latin typeface="+mj-lt"/>
              </a:rPr>
              <a:t>developmental delays experience </a:t>
            </a:r>
            <a:r>
              <a:rPr lang="en-US" dirty="0">
                <a:latin typeface="+mj-lt"/>
              </a:rPr>
              <a:t>difficulty attending to, modulating, or understanding auditory stimuli</a:t>
            </a:r>
          </a:p>
          <a:p>
            <a:r>
              <a:rPr lang="en-US" dirty="0">
                <a:latin typeface="+mj-lt"/>
              </a:rPr>
              <a:t>Some individuals with pervasive developmental disorders demonstrate difficulty attending to the communication message while blocking out background noises</a:t>
            </a:r>
          </a:p>
          <a:p>
            <a:pPr lvl="4">
              <a:buFontTx/>
              <a:buNone/>
            </a:pPr>
            <a:r>
              <a:rPr lang="en-US" dirty="0"/>
              <a:t>       			</a:t>
            </a:r>
          </a:p>
        </p:txBody>
      </p:sp>
    </p:spTree>
    <p:extLst>
      <p:ext uri="{BB962C8B-B14F-4D97-AF65-F5344CB8AC3E}">
        <p14:creationId xmlns:p14="http://schemas.microsoft.com/office/powerpoint/2010/main" val="39461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digger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2882"/>
            <a:ext cx="4692339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Shawnee Mission School District Autism Specialist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+mj-lt"/>
              </a:rPr>
              <a:t>“He knows what to do, we </a:t>
            </a:r>
            <a:r>
              <a:rPr lang="en-US" sz="2800" dirty="0" smtClean="0">
                <a:latin typeface="+mj-lt"/>
              </a:rPr>
              <a:t>do it every day</a:t>
            </a:r>
            <a:r>
              <a:rPr lang="en-US" sz="2800" dirty="0">
                <a:latin typeface="+mj-lt"/>
              </a:rPr>
              <a:t>”</a:t>
            </a:r>
          </a:p>
          <a:p>
            <a:r>
              <a:rPr lang="en-US" sz="2800" dirty="0">
                <a:latin typeface="+mj-lt"/>
              </a:rPr>
              <a:t>“He understands everything I say”</a:t>
            </a:r>
          </a:p>
          <a:p>
            <a:r>
              <a:rPr lang="en-US" sz="2800" dirty="0">
                <a:latin typeface="+mj-lt"/>
              </a:rPr>
              <a:t>“He is too high for that”</a:t>
            </a:r>
          </a:p>
          <a:p>
            <a:r>
              <a:rPr lang="en-US" sz="2800" dirty="0">
                <a:latin typeface="+mj-lt"/>
              </a:rPr>
              <a:t>“He won’t use them”</a:t>
            </a:r>
          </a:p>
          <a:p>
            <a:r>
              <a:rPr lang="en-US" sz="2800" dirty="0">
                <a:latin typeface="+mj-lt"/>
              </a:rPr>
              <a:t>“He’s choosing not to do it”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use of visual supports is not determined by the individual’s ability to </a:t>
            </a:r>
            <a:r>
              <a:rPr lang="en-US" sz="2800" dirty="0" smtClean="0">
                <a:latin typeface="+mj-lt"/>
              </a:rPr>
              <a:t>talk, read or listen.  They </a:t>
            </a:r>
            <a:r>
              <a:rPr lang="en-US" sz="2800" dirty="0">
                <a:latin typeface="+mj-lt"/>
              </a:rPr>
              <a:t>are valuable to both verbal and non-verbal students.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6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in Implementing</a:t>
            </a:r>
            <a:br>
              <a:rPr lang="en-US" dirty="0"/>
            </a:br>
            <a:r>
              <a:rPr lang="en-US" dirty="0"/>
              <a:t> Visuals Supports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95496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Provides an understanding of the environment and expectations</a:t>
            </a:r>
          </a:p>
          <a:p>
            <a:r>
              <a:rPr lang="en-US" dirty="0">
                <a:latin typeface="+mj-lt"/>
              </a:rPr>
              <a:t>Increases the opportunities for communicating</a:t>
            </a:r>
          </a:p>
          <a:p>
            <a:r>
              <a:rPr lang="en-US" dirty="0">
                <a:latin typeface="+mj-lt"/>
              </a:rPr>
              <a:t>Elicits initiation of an interaction</a:t>
            </a:r>
          </a:p>
          <a:p>
            <a:r>
              <a:rPr lang="en-US" dirty="0">
                <a:latin typeface="+mj-lt"/>
              </a:rPr>
              <a:t>Increases the ability to self-manage behaviors</a:t>
            </a:r>
          </a:p>
          <a:p>
            <a:r>
              <a:rPr lang="en-US" dirty="0">
                <a:latin typeface="+mj-lt"/>
              </a:rPr>
              <a:t>Provides structure to allow the understanding &amp; acceptance of change</a:t>
            </a:r>
          </a:p>
        </p:txBody>
      </p:sp>
    </p:spTree>
    <p:extLst>
      <p:ext uri="{BB962C8B-B14F-4D97-AF65-F5344CB8AC3E}">
        <p14:creationId xmlns:p14="http://schemas.microsoft.com/office/powerpoint/2010/main" val="28586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in Implementing</a:t>
            </a:r>
            <a:br>
              <a:rPr lang="en-US" dirty="0"/>
            </a:br>
            <a:r>
              <a:rPr lang="en-US" dirty="0"/>
              <a:t> Visuals Supports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Clarifies verbal information</a:t>
            </a:r>
          </a:p>
          <a:p>
            <a:r>
              <a:rPr lang="en-US" dirty="0">
                <a:latin typeface="+mj-lt"/>
              </a:rPr>
              <a:t>Helps establish and maintain attention</a:t>
            </a:r>
          </a:p>
          <a:p>
            <a:r>
              <a:rPr lang="en-US" dirty="0">
                <a:latin typeface="+mj-lt"/>
              </a:rPr>
              <a:t>Presents information in a form that can be quickly and easily interpreted</a:t>
            </a:r>
          </a:p>
          <a:p>
            <a:r>
              <a:rPr lang="en-US" dirty="0">
                <a:latin typeface="+mj-lt"/>
              </a:rPr>
              <a:t>Supports transitions between activities or locations</a:t>
            </a:r>
          </a:p>
          <a:p>
            <a:r>
              <a:rPr lang="en-US" dirty="0">
                <a:latin typeface="+mj-lt"/>
              </a:rPr>
              <a:t>Provides a concrete method of teaching concepts such as time, sequences, and cause/effect	</a:t>
            </a:r>
            <a:r>
              <a:rPr lang="en-US" dirty="0">
                <a:latin typeface="Comic Sans MS" pitchFamily="66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715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Promotes independence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994"/>
            <a:ext cx="1752600" cy="23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2569845"/>
            <a:ext cx="3124200" cy="106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90728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5520" y="2441029"/>
            <a:ext cx="1024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480" y="2600325"/>
            <a:ext cx="948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5452361" y="4922520"/>
            <a:ext cx="1024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11674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49849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6428" y="3000434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Independence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6428" y="6245959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Dependence</a:t>
            </a:r>
            <a:endParaRPr lang="en-US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2487" r="51860" b="8409"/>
          <a:stretch/>
        </p:blipFill>
        <p:spPr bwMode="auto">
          <a:xfrm>
            <a:off x="251460" y="4111674"/>
            <a:ext cx="1533400" cy="248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Shawnee Mission School District Autism Specialist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Level of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Objects</a:t>
            </a:r>
          </a:p>
          <a:p>
            <a:r>
              <a:rPr lang="en-US" dirty="0">
                <a:latin typeface="+mj-lt"/>
              </a:rPr>
              <a:t>Representational objects</a:t>
            </a:r>
          </a:p>
          <a:p>
            <a:r>
              <a:rPr lang="en-US" dirty="0">
                <a:latin typeface="+mj-lt"/>
              </a:rPr>
              <a:t>Photos</a:t>
            </a:r>
          </a:p>
          <a:p>
            <a:r>
              <a:rPr lang="en-US" dirty="0">
                <a:latin typeface="+mj-lt"/>
              </a:rPr>
              <a:t>Color drawings (including picture icons)</a:t>
            </a:r>
          </a:p>
          <a:p>
            <a:r>
              <a:rPr lang="en-US" dirty="0">
                <a:latin typeface="+mj-lt"/>
              </a:rPr>
              <a:t>Black and white line drawing</a:t>
            </a:r>
          </a:p>
          <a:p>
            <a:r>
              <a:rPr lang="en-US" dirty="0">
                <a:latin typeface="+mj-lt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706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Visual Supports and How Do We Use Them?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Traditional Tools for Organization and Giving Information</a:t>
            </a:r>
          </a:p>
          <a:p>
            <a:pPr lvl="1"/>
            <a:r>
              <a:rPr lang="en-US" sz="2000" dirty="0">
                <a:latin typeface="+mj-lt"/>
              </a:rPr>
              <a:t>calendars, daily planners</a:t>
            </a:r>
          </a:p>
          <a:p>
            <a:pPr lvl="1"/>
            <a:r>
              <a:rPr lang="en-US" sz="2000" dirty="0">
                <a:latin typeface="+mj-lt"/>
              </a:rPr>
              <a:t>schedules, TV guides, movie listings</a:t>
            </a:r>
          </a:p>
          <a:p>
            <a:pPr lvl="1"/>
            <a:r>
              <a:rPr lang="en-US" sz="2000" dirty="0">
                <a:latin typeface="+mj-lt"/>
              </a:rPr>
              <a:t>maps</a:t>
            </a:r>
          </a:p>
          <a:p>
            <a:pPr lvl="1"/>
            <a:r>
              <a:rPr lang="en-US" sz="2000" dirty="0">
                <a:latin typeface="+mj-lt"/>
              </a:rPr>
              <a:t>written instructions and directions</a:t>
            </a:r>
          </a:p>
          <a:p>
            <a:pPr lvl="1"/>
            <a:endParaRPr lang="en-US" sz="2000" dirty="0">
              <a:latin typeface="Comic Sans MS" pitchFamily="66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Environmental Cues</a:t>
            </a:r>
          </a:p>
          <a:p>
            <a:pPr lvl="1"/>
            <a:r>
              <a:rPr lang="en-US" sz="2000" dirty="0">
                <a:latin typeface="+mj-lt"/>
              </a:rPr>
              <a:t>furniture arrangement</a:t>
            </a:r>
          </a:p>
          <a:p>
            <a:pPr lvl="1"/>
            <a:r>
              <a:rPr lang="en-US" sz="2000" dirty="0">
                <a:latin typeface="+mj-lt"/>
              </a:rPr>
              <a:t>location of objects</a:t>
            </a:r>
          </a:p>
          <a:p>
            <a:pPr lvl="1"/>
            <a:r>
              <a:rPr lang="en-US" sz="2000" dirty="0">
                <a:latin typeface="+mj-lt"/>
              </a:rPr>
              <a:t>signs, signals, labels, menus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08" y="2755963"/>
            <a:ext cx="1143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70" y="465448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2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Shawnee Mission School District Autism Specialist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Visual Supports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Visual Schedules	</a:t>
            </a:r>
          </a:p>
          <a:p>
            <a:r>
              <a:rPr lang="en-US" dirty="0" smtClean="0">
                <a:latin typeface="+mj-lt"/>
              </a:rPr>
              <a:t>Choices </a:t>
            </a:r>
          </a:p>
          <a:p>
            <a:r>
              <a:rPr lang="en-US" dirty="0" smtClean="0">
                <a:latin typeface="+mj-lt"/>
              </a:rPr>
              <a:t>Checklist and Organizers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Activity Completion Signals</a:t>
            </a:r>
          </a:p>
          <a:p>
            <a:r>
              <a:rPr lang="en-US" dirty="0">
                <a:latin typeface="+mj-lt"/>
              </a:rPr>
              <a:t>Social </a:t>
            </a:r>
            <a:r>
              <a:rPr lang="en-US" dirty="0" smtClean="0">
                <a:latin typeface="+mj-lt"/>
              </a:rPr>
              <a:t>Stories</a:t>
            </a:r>
          </a:p>
          <a:p>
            <a:r>
              <a:rPr lang="en-US" dirty="0" smtClean="0">
                <a:latin typeface="+mj-lt"/>
              </a:rPr>
              <a:t>Modeling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Additional Visual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15550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Schedules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Must be used consistently</a:t>
            </a:r>
          </a:p>
          <a:p>
            <a:r>
              <a:rPr lang="en-US" dirty="0">
                <a:latin typeface="+mj-lt"/>
              </a:rPr>
              <a:t>Student </a:t>
            </a:r>
            <a:r>
              <a:rPr lang="en-US" dirty="0" smtClean="0">
                <a:latin typeface="+mj-lt"/>
              </a:rPr>
              <a:t>may take </a:t>
            </a:r>
            <a:r>
              <a:rPr lang="en-US" dirty="0">
                <a:latin typeface="+mj-lt"/>
              </a:rPr>
              <a:t>an active role in setting the </a:t>
            </a:r>
            <a:r>
              <a:rPr lang="en-US" dirty="0" smtClean="0">
                <a:latin typeface="+mj-lt"/>
              </a:rPr>
              <a:t>schedule when appropriate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Should be used prior to transitions for example, changes in tasks, locations</a:t>
            </a:r>
            <a:r>
              <a:rPr lang="en-US" dirty="0" smtClean="0">
                <a:latin typeface="+mj-lt"/>
              </a:rPr>
              <a:t>, and </a:t>
            </a:r>
            <a:r>
              <a:rPr lang="en-US" dirty="0">
                <a:latin typeface="+mj-lt"/>
              </a:rPr>
              <a:t>people</a:t>
            </a:r>
          </a:p>
          <a:p>
            <a:r>
              <a:rPr lang="en-US" dirty="0">
                <a:latin typeface="+mj-lt"/>
              </a:rPr>
              <a:t>As the student finishes each task on the schedule have </a:t>
            </a:r>
            <a:r>
              <a:rPr lang="en-US" u="sng" dirty="0">
                <a:latin typeface="+mj-lt"/>
              </a:rPr>
              <a:t>them</a:t>
            </a:r>
            <a:r>
              <a:rPr lang="en-US" dirty="0">
                <a:latin typeface="+mj-lt"/>
              </a:rPr>
              <a:t> indicate completion</a:t>
            </a:r>
          </a:p>
        </p:txBody>
      </p:sp>
    </p:spTree>
    <p:extLst>
      <p:ext uri="{BB962C8B-B14F-4D97-AF65-F5344CB8AC3E}">
        <p14:creationId xmlns:p14="http://schemas.microsoft.com/office/powerpoint/2010/main" val="13203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Schedules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Some students may require use of their schedule in all settings</a:t>
            </a:r>
          </a:p>
          <a:p>
            <a:r>
              <a:rPr lang="en-US" dirty="0">
                <a:latin typeface="+mj-lt"/>
              </a:rPr>
              <a:t>Do not terminate the use of this intervention</a:t>
            </a:r>
          </a:p>
        </p:txBody>
      </p:sp>
    </p:spTree>
    <p:extLst>
      <p:ext uri="{BB962C8B-B14F-4D97-AF65-F5344CB8AC3E}">
        <p14:creationId xmlns:p14="http://schemas.microsoft.com/office/powerpoint/2010/main" val="13017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399"/>
            <a:ext cx="7848600" cy="58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3363"/>
            <a:ext cx="5181600" cy="61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0"/>
            <a:ext cx="5381625" cy="696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218176" cy="59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54"/>
            <a:ext cx="4908804" cy="616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243"/>
            <a:ext cx="8229600" cy="59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8" y="762000"/>
            <a:ext cx="7944395" cy="54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>
                <a:latin typeface="+mj-lt"/>
              </a:rPr>
              <a:t>Avoid power struggles by allowing students to make choices when appropriate.</a:t>
            </a:r>
          </a:p>
          <a:p>
            <a:r>
              <a:rPr lang="en-US" sz="3000" dirty="0">
                <a:latin typeface="+mj-lt"/>
              </a:rPr>
              <a:t>Offer in a visual format</a:t>
            </a:r>
          </a:p>
          <a:p>
            <a:r>
              <a:rPr lang="en-US" sz="3000" dirty="0">
                <a:latin typeface="+mj-lt"/>
              </a:rPr>
              <a:t>Allows for flexibility as well as some degree of control for the student.</a:t>
            </a:r>
          </a:p>
        </p:txBody>
      </p:sp>
    </p:spTree>
    <p:extLst>
      <p:ext uri="{BB962C8B-B14F-4D97-AF65-F5344CB8AC3E}">
        <p14:creationId xmlns:p14="http://schemas.microsoft.com/office/powerpoint/2010/main" val="40047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5103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6" y="2457366"/>
            <a:ext cx="4128796" cy="35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171"/>
            <a:ext cx="4776346" cy="35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Checklists and Organizers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Some individuals are capable of completing parts of a task, but lack the ability to organizational skills needed to complete the entire activity</a:t>
            </a:r>
          </a:p>
          <a:p>
            <a:pPr lvl="1"/>
            <a:r>
              <a:rPr lang="en-US" dirty="0">
                <a:latin typeface="+mj-lt"/>
              </a:rPr>
              <a:t>Used to give added structure to a specific activity or lesson</a:t>
            </a:r>
          </a:p>
          <a:p>
            <a:pPr lvl="1"/>
            <a:r>
              <a:rPr lang="en-US" dirty="0">
                <a:latin typeface="+mj-lt"/>
              </a:rPr>
              <a:t>Breakdown of the steps necessary to complete an </a:t>
            </a:r>
            <a:r>
              <a:rPr lang="en-US" dirty="0" smtClean="0">
                <a:latin typeface="+mj-lt"/>
              </a:rPr>
              <a:t>activity</a:t>
            </a:r>
          </a:p>
          <a:p>
            <a:pPr marL="457200" lvl="1" indent="0"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469"/>
            <a:ext cx="4953000" cy="64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8" y="304800"/>
            <a:ext cx="6901533" cy="61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aruthra\AppData\Local\Microsoft\Windows\Temporary Internet Files\Content.Outlook\U9U52V7D\photo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5" t="502" r="13725" b="-502"/>
          <a:stretch/>
        </p:blipFill>
        <p:spPr bwMode="auto">
          <a:xfrm rot="5400000">
            <a:off x="540952" y="-235122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ruthra\AppData\Local\Microsoft\Windows\Temporary Internet Files\Content.Outlook\U9U52V7D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0" t="7071" r="4325" b="24545"/>
          <a:stretch/>
        </p:blipFill>
        <p:spPr bwMode="auto">
          <a:xfrm>
            <a:off x="1600200" y="323992"/>
            <a:ext cx="6400800" cy="63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914400"/>
            <a:ext cx="8224156" cy="54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sz="3600" dirty="0"/>
              <a:t>Activity Completion Signals</a:t>
            </a:r>
            <a:endParaRPr 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+mj-lt"/>
              </a:rPr>
              <a:t>Many students with autism have limited understanding to time concepts</a:t>
            </a:r>
          </a:p>
          <a:p>
            <a:pPr lvl="1"/>
            <a:r>
              <a:rPr lang="en-US" dirty="0">
                <a:latin typeface="+mj-lt"/>
              </a:rPr>
              <a:t>knowing how long an activity will last</a:t>
            </a:r>
          </a:p>
          <a:p>
            <a:pPr lvl="1"/>
            <a:r>
              <a:rPr lang="en-US" dirty="0">
                <a:latin typeface="+mj-lt"/>
              </a:rPr>
              <a:t>knowing when they will be told to stop an activity</a:t>
            </a:r>
          </a:p>
          <a:p>
            <a:r>
              <a:rPr lang="en-US" b="1" dirty="0">
                <a:latin typeface="+mj-lt"/>
              </a:rPr>
              <a:t>These signals facilitate transition by indicating that the task is finished</a:t>
            </a:r>
          </a:p>
        </p:txBody>
      </p:sp>
    </p:spTree>
    <p:extLst>
      <p:ext uri="{BB962C8B-B14F-4D97-AF65-F5344CB8AC3E}">
        <p14:creationId xmlns:p14="http://schemas.microsoft.com/office/powerpoint/2010/main" val="37000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7457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926234" cy="547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37469" cy="63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Stories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Teaches appropriate behaviors through the format of a story, often using the child as the main character.</a:t>
            </a:r>
          </a:p>
          <a:p>
            <a:r>
              <a:rPr lang="en-US" dirty="0">
                <a:latin typeface="+mj-lt"/>
              </a:rPr>
              <a:t>Need to be concisely written and not too “busy” with pictures or words</a:t>
            </a:r>
          </a:p>
        </p:txBody>
      </p:sp>
    </p:spTree>
    <p:extLst>
      <p:ext uri="{BB962C8B-B14F-4D97-AF65-F5344CB8AC3E}">
        <p14:creationId xmlns:p14="http://schemas.microsoft.com/office/powerpoint/2010/main" val="37014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Don’t Be a Space Invader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il_fi" descr="http://www.mazeforge.com/Words/wp-content/uploads/2008/07/image-28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72796"/>
            <a:ext cx="2438400" cy="194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834" y="33528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Sometimes I want to touch people with my hands.</a:t>
            </a:r>
          </a:p>
          <a:p>
            <a:r>
              <a:rPr lang="en-US" sz="2800" dirty="0"/>
              <a:t>Sometimes I want to hug people.  This may make them uncomfortable.  It is important that I keep an arm’s length distance between myself and others.</a:t>
            </a:r>
          </a:p>
        </p:txBody>
      </p:sp>
    </p:spTree>
    <p:extLst>
      <p:ext uri="{BB962C8B-B14F-4D97-AF65-F5344CB8AC3E}">
        <p14:creationId xmlns:p14="http://schemas.microsoft.com/office/powerpoint/2010/main" val="30943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810000" cy="325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66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Most people touch and hug their friends and family at times.</a:t>
            </a:r>
          </a:p>
          <a:p>
            <a:r>
              <a:rPr lang="en-US" sz="2800" dirty="0"/>
              <a:t>It is okay to hug my family.  </a:t>
            </a:r>
          </a:p>
        </p:txBody>
      </p:sp>
    </p:spTree>
    <p:extLst>
      <p:ext uri="{BB962C8B-B14F-4D97-AF65-F5344CB8AC3E}">
        <p14:creationId xmlns:p14="http://schemas.microsoft.com/office/powerpoint/2010/main" val="2554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10" y="2819400"/>
            <a:ext cx="3157371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196" y="533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is not okay to hug kids at school. When I do this, I am invading their space.</a:t>
            </a:r>
          </a:p>
          <a:p>
            <a:r>
              <a:rPr lang="en-US" sz="2800" dirty="0"/>
              <a:t>If I want to touch a friend at school, I will shake his hand. </a:t>
            </a:r>
          </a:p>
        </p:txBody>
      </p:sp>
    </p:spTree>
    <p:extLst>
      <p:ext uri="{BB962C8B-B14F-4D97-AF65-F5344CB8AC3E}">
        <p14:creationId xmlns:p14="http://schemas.microsoft.com/office/powerpoint/2010/main" val="2554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342794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334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 will hold out my hand and say, “Shake”.</a:t>
            </a:r>
          </a:p>
          <a:p>
            <a:r>
              <a:rPr lang="en-US" sz="2800" dirty="0"/>
              <a:t>Some of the times the friend will shake my hand.  </a:t>
            </a:r>
          </a:p>
        </p:txBody>
      </p:sp>
    </p:spTree>
    <p:extLst>
      <p:ext uri="{BB962C8B-B14F-4D97-AF65-F5344CB8AC3E}">
        <p14:creationId xmlns:p14="http://schemas.microsoft.com/office/powerpoint/2010/main" val="2554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384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Some of the times the friend will not want to shake my hand.  That is okay.</a:t>
            </a:r>
          </a:p>
          <a:p>
            <a:r>
              <a:rPr lang="en-US" sz="2800" dirty="0"/>
              <a:t>When I go home I can hug my family.</a:t>
            </a:r>
          </a:p>
        </p:txBody>
      </p:sp>
    </p:spTree>
    <p:extLst>
      <p:ext uri="{BB962C8B-B14F-4D97-AF65-F5344CB8AC3E}">
        <p14:creationId xmlns:p14="http://schemas.microsoft.com/office/powerpoint/2010/main" val="3405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91" y="685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My parents and teachers will be proud of me for not being a space invader and for keeping an arm’s length away from other students.</a:t>
            </a:r>
          </a:p>
          <a:p>
            <a:r>
              <a:rPr lang="en-US" sz="2800" dirty="0"/>
              <a:t>They will be proud of me for shaking hands at school.</a:t>
            </a:r>
          </a:p>
          <a:p>
            <a:r>
              <a:rPr lang="en-US" sz="2800" dirty="0"/>
              <a:t>My parents will be happy to hug me.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91" y="3363456"/>
            <a:ext cx="4038600" cy="34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1573"/>
            <a:ext cx="405661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Live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Peer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Adult model</a:t>
            </a:r>
          </a:p>
          <a:p>
            <a:r>
              <a:rPr lang="en-US" dirty="0" smtClean="0">
                <a:latin typeface="Comic Sans MS" pitchFamily="66" charset="0"/>
              </a:rPr>
              <a:t>Video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Video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Video self model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1371600"/>
          </a:xfrm>
        </p:spPr>
        <p:txBody>
          <a:bodyPr/>
          <a:lstStyle/>
          <a:p>
            <a:r>
              <a:rPr lang="en-US" dirty="0"/>
              <a:t>Strategy Cards</a:t>
            </a:r>
            <a:endParaRPr 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4528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latin typeface="+mj-lt"/>
              </a:rPr>
              <a:t>provides needed information regarding behavior expectations and consequences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latin typeface="+mj-lt"/>
              </a:rPr>
              <a:t>makes directions clear and concise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latin typeface="+mj-lt"/>
              </a:rPr>
              <a:t>increases awareness and understanding of social situations</a:t>
            </a:r>
          </a:p>
        </p:txBody>
      </p:sp>
    </p:spTree>
    <p:extLst>
      <p:ext uri="{BB962C8B-B14F-4D97-AF65-F5344CB8AC3E}">
        <p14:creationId xmlns:p14="http://schemas.microsoft.com/office/powerpoint/2010/main" val="12422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the Work is Hard</a:t>
            </a:r>
            <a:br>
              <a:rPr lang="en-US" dirty="0"/>
            </a:br>
            <a:r>
              <a:rPr lang="en-US" sz="3100" dirty="0" smtClean="0"/>
              <a:t>I use my </a:t>
            </a:r>
            <a:r>
              <a:rPr lang="en-US" sz="3100" dirty="0" smtClean="0">
                <a:solidFill>
                  <a:srgbClr val="FF0000"/>
                </a:solidFill>
              </a:rPr>
              <a:t>ruby</a:t>
            </a:r>
            <a:r>
              <a:rPr lang="en-US" sz="3100" dirty="0" smtClean="0"/>
              <a:t> thoughts</a:t>
            </a:r>
            <a:endParaRPr lang="en-US" dirty="0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68798"/>
            <a:ext cx="1244600" cy="12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838200" cy="64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http://morbid-romantic.net/wp-content/uploads/2008/03/ruby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2319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47356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Instead of becoming frustrated when a class assignment is hard. </a:t>
            </a:r>
          </a:p>
          <a:p>
            <a:r>
              <a:rPr lang="en-US" sz="2000" dirty="0"/>
              <a:t>I will: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Raise my hand for help and wait calmly</a:t>
            </a:r>
          </a:p>
          <a:p>
            <a:pPr lvl="0"/>
            <a:r>
              <a:rPr lang="en-US" sz="2000" dirty="0"/>
              <a:t>Work on the parts of the assignment that I do know</a:t>
            </a:r>
          </a:p>
          <a:p>
            <a:pPr lvl="0"/>
            <a:r>
              <a:rPr lang="en-US" sz="2000" dirty="0"/>
              <a:t>Think about my </a:t>
            </a:r>
            <a:r>
              <a:rPr lang="en-US" sz="2000" dirty="0">
                <a:solidFill>
                  <a:srgbClr val="FF0000"/>
                </a:solidFill>
              </a:rPr>
              <a:t>ruby</a:t>
            </a:r>
            <a:r>
              <a:rPr lang="en-US" sz="2000" dirty="0"/>
              <a:t> thoughts that make me feel calm</a:t>
            </a:r>
          </a:p>
          <a:p>
            <a:pPr lvl="0"/>
            <a:r>
              <a:rPr lang="en-US" sz="2000" dirty="0"/>
              <a:t>Think positive thoughts such as:</a:t>
            </a:r>
          </a:p>
          <a:p>
            <a:r>
              <a:rPr lang="en-US" sz="2000" dirty="0"/>
              <a:t>         “ I am smart”</a:t>
            </a:r>
          </a:p>
          <a:p>
            <a:r>
              <a:rPr lang="en-US" sz="2000" dirty="0"/>
              <a:t>         “ I am not the only one who thinks the assignment is hard”</a:t>
            </a:r>
          </a:p>
          <a:p>
            <a:r>
              <a:rPr lang="en-US" sz="2000" dirty="0"/>
              <a:t>         “ With just a little bit of help, I know I can do </a:t>
            </a:r>
            <a:r>
              <a:rPr lang="en-US" sz="2000" dirty="0" smtClean="0"/>
              <a:t>the    	 	assignment”</a:t>
            </a:r>
            <a:endParaRPr lang="en-US" sz="2000" dirty="0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872581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2300"/>
            <a:ext cx="952500" cy="8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572696"/>
            <a:ext cx="1009650" cy="7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http://morbid-romantic.net/wp-content/uploads/2008/03/ruby.jpg"/>
          <p:cNvPicPr>
            <a:picLocks noChangeAspect="1" noChangeArrowheads="1"/>
          </p:cNvPicPr>
          <p:nvPr/>
        </p:nvPicPr>
        <p:blipFill>
          <a:blip r:embed="rId10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4577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Cards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Visual aid that uses child’s special interests or hero to teach </a:t>
            </a:r>
          </a:p>
          <a:p>
            <a:r>
              <a:rPr lang="en-US" dirty="0">
                <a:latin typeface="+mj-lt"/>
              </a:rPr>
              <a:t>Presents student with strategy used by a hero to solve a problem</a:t>
            </a:r>
          </a:p>
          <a:p>
            <a:r>
              <a:rPr lang="en-US" dirty="0">
                <a:latin typeface="+mj-lt"/>
              </a:rPr>
              <a:t>Capitalizes on the “relationship” between the child and the hero or role model</a:t>
            </a:r>
          </a:p>
          <a:p>
            <a:pPr algn="ctr">
              <a:buFontTx/>
              <a:buNone/>
            </a:pPr>
            <a:endParaRPr lang="en-US" sz="1600" dirty="0"/>
          </a:p>
          <a:p>
            <a:pPr algn="ctr">
              <a:buFontTx/>
              <a:buNone/>
            </a:pPr>
            <a:endParaRPr lang="en-US" sz="1600" dirty="0"/>
          </a:p>
          <a:p>
            <a:pPr algn="ctr">
              <a:buFontTx/>
              <a:buNone/>
            </a:pPr>
            <a:r>
              <a:rPr lang="en-US" sz="1600" dirty="0"/>
              <a:t>Gagnon,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caruthra\Desktop\spiderman power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586"/>
            <a:ext cx="8153400" cy="58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Visual Behavior Supports</a:t>
            </a:r>
            <a:endParaRPr lang="en-US" b="1" dirty="0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Visual Reinforcement Systems</a:t>
            </a:r>
          </a:p>
          <a:p>
            <a:pPr lvl="1"/>
            <a:r>
              <a:rPr lang="en-US" dirty="0">
                <a:latin typeface="+mj-lt"/>
              </a:rPr>
              <a:t>anything that increases a behavior upon which it is contingent</a:t>
            </a:r>
          </a:p>
          <a:p>
            <a:pPr lvl="1"/>
            <a:r>
              <a:rPr lang="en-US" dirty="0">
                <a:latin typeface="+mj-lt"/>
              </a:rPr>
              <a:t>must be immediate and consistent </a:t>
            </a:r>
          </a:p>
          <a:p>
            <a:pPr lvl="1"/>
            <a:r>
              <a:rPr lang="en-US" dirty="0">
                <a:latin typeface="+mj-lt"/>
              </a:rPr>
              <a:t>deliver at appropriate rate</a:t>
            </a:r>
          </a:p>
          <a:p>
            <a:pPr lvl="1"/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9536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7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15668"/>
            <a:ext cx="2366962" cy="45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29497"/>
            <a:ext cx="7341444" cy="250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19799" cy="45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1172</Words>
  <Application>Microsoft Office PowerPoint</Application>
  <PresentationFormat>On-screen Show (4:3)</PresentationFormat>
  <Paragraphs>228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Comic Sans MS</vt:lpstr>
      <vt:lpstr>Verdana</vt:lpstr>
      <vt:lpstr>Office Theme</vt:lpstr>
      <vt:lpstr>Custom Design</vt:lpstr>
      <vt:lpstr>Using Visuals to Support Routines and Transitions </vt:lpstr>
      <vt:lpstr>What are Visual Supports and How Do We Use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</vt:lpstr>
      <vt:lpstr>Why Use Visual Supports</vt:lpstr>
      <vt:lpstr>Make a digger</vt:lpstr>
      <vt:lpstr>Make a digger</vt:lpstr>
      <vt:lpstr>Common Misconceptions</vt:lpstr>
      <vt:lpstr>Benefits in Implementing  Visuals Supports</vt:lpstr>
      <vt:lpstr>Benefits in Implementing  Visuals Supports</vt:lpstr>
      <vt:lpstr>Promotes independence</vt:lpstr>
      <vt:lpstr>Determining the Level of  Visual Representation</vt:lpstr>
      <vt:lpstr>Snack</vt:lpstr>
      <vt:lpstr>Types of Visual Supports</vt:lpstr>
      <vt:lpstr>Visual Schedules </vt:lpstr>
      <vt:lpstr>Visual Schedules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Choices</vt:lpstr>
      <vt:lpstr>PowerPoint Presentation</vt:lpstr>
      <vt:lpstr>PowerPoint Presentation</vt:lpstr>
      <vt:lpstr>Checklists and Organizers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Completion Signals</vt:lpstr>
      <vt:lpstr>PowerPoint Presentation</vt:lpstr>
      <vt:lpstr>PowerPoint Presentation</vt:lpstr>
      <vt:lpstr>PowerPoint Presentation</vt:lpstr>
      <vt:lpstr>Social Stories</vt:lpstr>
      <vt:lpstr>Don’t Be a Space Invader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</vt:lpstr>
      <vt:lpstr>Strategy Cards</vt:lpstr>
      <vt:lpstr>When the Work is Hard I use my ruby thoughts</vt:lpstr>
      <vt:lpstr>Power Cards</vt:lpstr>
      <vt:lpstr>PowerPoint Presentation</vt:lpstr>
      <vt:lpstr>Visual Behavior Supports</vt:lpstr>
    </vt:vector>
  </TitlesOfParts>
  <Company>Shawnee Mission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Visual Supports and How Do We Use Them?</dc:title>
  <dc:creator>caruthra</dc:creator>
  <cp:lastModifiedBy>Jacob Wolf</cp:lastModifiedBy>
  <cp:revision>46</cp:revision>
  <cp:lastPrinted>2012-09-10T20:10:53Z</cp:lastPrinted>
  <dcterms:created xsi:type="dcterms:W3CDTF">2012-08-23T18:06:27Z</dcterms:created>
  <dcterms:modified xsi:type="dcterms:W3CDTF">2016-05-13T18:03:10Z</dcterms:modified>
</cp:coreProperties>
</file>